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notesMasterIdLst>
    <p:notesMasterId r:id="rId85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315" r:id="rId11"/>
    <p:sldId id="293" r:id="rId12"/>
    <p:sldId id="294" r:id="rId13"/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7" r:id="rId23"/>
    <p:sldId id="268" r:id="rId24"/>
    <p:sldId id="265" r:id="rId25"/>
    <p:sldId id="266" r:id="rId26"/>
    <p:sldId id="269" r:id="rId27"/>
    <p:sldId id="270" r:id="rId28"/>
    <p:sldId id="271" r:id="rId29"/>
    <p:sldId id="272" r:id="rId30"/>
    <p:sldId id="273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333" r:id="rId41"/>
    <p:sldId id="334" r:id="rId42"/>
    <p:sldId id="316" r:id="rId43"/>
    <p:sldId id="317" r:id="rId44"/>
    <p:sldId id="318" r:id="rId45"/>
    <p:sldId id="319" r:id="rId46"/>
    <p:sldId id="320" r:id="rId47"/>
    <p:sldId id="321" r:id="rId48"/>
    <p:sldId id="322" r:id="rId49"/>
    <p:sldId id="323" r:id="rId50"/>
    <p:sldId id="324" r:id="rId51"/>
    <p:sldId id="295" r:id="rId52"/>
    <p:sldId id="331" r:id="rId53"/>
    <p:sldId id="332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25" r:id="rId71"/>
    <p:sldId id="326" r:id="rId72"/>
    <p:sldId id="327" r:id="rId73"/>
    <p:sldId id="328" r:id="rId74"/>
    <p:sldId id="329" r:id="rId75"/>
    <p:sldId id="330" r:id="rId76"/>
    <p:sldId id="336" r:id="rId77"/>
    <p:sldId id="312" r:id="rId78"/>
    <p:sldId id="313" r:id="rId79"/>
    <p:sldId id="314" r:id="rId80"/>
    <p:sldId id="335" r:id="rId81"/>
    <p:sldId id="338" r:id="rId82"/>
    <p:sldId id="337" r:id="rId83"/>
    <p:sldId id="339" r:id="rId8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F8ED8-CA21-4127-ABC8-4D7425AE4A12}" type="datetimeFigureOut">
              <a:rPr lang="es-MX" smtClean="0"/>
              <a:t>24/08/2017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EF161-9FF2-4599-8E5F-CF214E421F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612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32926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420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35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167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5314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9535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858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5329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2040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4825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7249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352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0763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1774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806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1340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87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468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47939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70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8372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702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09383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6247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555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1EF161-9FF2-4599-8E5F-CF214E421FF8}" type="slidenum">
              <a:rPr lang="es-MX" smtClean="0"/>
              <a:t>83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052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62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0061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1424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9851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633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573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537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55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1726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54000" y="1441867"/>
            <a:ext cx="5393600" cy="2280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7200"/>
            </a:lvl1pPr>
            <a:lvl2pPr lvl="1" algn="ctr">
              <a:spcBef>
                <a:spcPts val="0"/>
              </a:spcBef>
              <a:buSzPct val="100000"/>
              <a:defRPr sz="7200"/>
            </a:lvl2pPr>
            <a:lvl3pPr lvl="2" algn="ctr">
              <a:spcBef>
                <a:spcPts val="0"/>
              </a:spcBef>
              <a:buSzPct val="100000"/>
              <a:defRPr sz="7200"/>
            </a:lvl3pPr>
            <a:lvl4pPr lvl="3" algn="ctr">
              <a:spcBef>
                <a:spcPts val="0"/>
              </a:spcBef>
              <a:buSzPct val="100000"/>
              <a:defRPr sz="7200"/>
            </a:lvl4pPr>
            <a:lvl5pPr lvl="4" algn="ctr">
              <a:spcBef>
                <a:spcPts val="0"/>
              </a:spcBef>
              <a:buSzPct val="100000"/>
              <a:defRPr sz="7200"/>
            </a:lvl5pPr>
            <a:lvl6pPr lvl="5" algn="ctr">
              <a:spcBef>
                <a:spcPts val="0"/>
              </a:spcBef>
              <a:buSzPct val="100000"/>
              <a:defRPr sz="7200"/>
            </a:lvl6pPr>
            <a:lvl7pPr lvl="6" algn="ctr">
              <a:spcBef>
                <a:spcPts val="0"/>
              </a:spcBef>
              <a:buSzPct val="100000"/>
              <a:defRPr sz="7200"/>
            </a:lvl7pPr>
            <a:lvl8pPr lvl="7" algn="ctr">
              <a:spcBef>
                <a:spcPts val="0"/>
              </a:spcBef>
              <a:buSzPct val="100000"/>
              <a:defRPr sz="7200"/>
            </a:lvl8pPr>
            <a:lvl9pPr lvl="8" algn="ctr">
              <a:spcBef>
                <a:spcPts val="0"/>
              </a:spcBef>
              <a:buSzPct val="100000"/>
              <a:defRPr sz="7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ubTitle" idx="1"/>
          </p:nvPr>
        </p:nvSpPr>
        <p:spPr>
          <a:xfrm>
            <a:off x="354000" y="3793629"/>
            <a:ext cx="5393600" cy="1794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92522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4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653667" y="701800"/>
            <a:ext cx="7491600" cy="5454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 smtClean="0">
                <a:solidFill>
                  <a:schemeClr val="lt1"/>
                </a:solidFill>
              </a:rPr>
              <a:pPr/>
              <a:t>‹Nº›</a:t>
            </a:fld>
            <a:endParaRPr lang="e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3375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15600" y="1653700"/>
            <a:ext cx="11360800" cy="2642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415600" y="4406167"/>
            <a:ext cx="11360800" cy="1734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859838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5333200" cy="445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443200" y="1638233"/>
            <a:ext cx="5333200" cy="445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67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8559723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s" smtClean="0"/>
              <a:pPr/>
              <a:t>‹Nº›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09052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001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68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2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583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39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135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27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37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573526E-E069-4695-98FD-4AA3CD785160}" type="datetimeFigureOut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24/08/2017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F55E406-06B3-42E4-ACB4-6A715E08F994}" type="slidenum">
              <a:rPr lang="es-MX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MX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3368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167" y="663868"/>
            <a:ext cx="5512199" cy="553026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>
            <a:spLocks noGrp="1"/>
          </p:cNvSpPr>
          <p:nvPr>
            <p:ph type="ctrTitle"/>
          </p:nvPr>
        </p:nvSpPr>
        <p:spPr>
          <a:xfrm>
            <a:off x="3904584" y="2644007"/>
            <a:ext cx="11590400" cy="14160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" sz="16666" dirty="0">
                <a:latin typeface="Baskerville Old Face" panose="02020602080505020303" pitchFamily="18" charset="0"/>
              </a:rPr>
              <a:t>Boca</a:t>
            </a:r>
            <a:r>
              <a:rPr lang="es" sz="13333" dirty="0"/>
              <a:t> </a:t>
            </a:r>
          </a:p>
        </p:txBody>
      </p:sp>
      <p:pic>
        <p:nvPicPr>
          <p:cNvPr id="58" name="Shape 58" descr="File:Fes Iztacala..JPG - Wikimedia Commons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99785" y="3945733"/>
            <a:ext cx="1760731" cy="14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9784" y="1005373"/>
            <a:ext cx="1760732" cy="175290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Shape 60"/>
          <p:cNvSpPr txBox="1"/>
          <p:nvPr/>
        </p:nvSpPr>
        <p:spPr>
          <a:xfrm>
            <a:off x="300800" y="931333"/>
            <a:ext cx="2977600" cy="37224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ctr"/>
            <a:r>
              <a:rPr lang="es" sz="2400" dirty="0">
                <a:latin typeface="Bree Serif"/>
                <a:ea typeface="Bree Serif"/>
                <a:cs typeface="Bree Serif"/>
                <a:sym typeface="Bree Serif"/>
              </a:rPr>
              <a:t>Integrantes:</a:t>
            </a:r>
          </a:p>
          <a:p>
            <a:pPr algn="ctr"/>
            <a:r>
              <a:rPr lang="es" sz="2400" dirty="0">
                <a:latin typeface="Bree Serif"/>
                <a:ea typeface="Bree Serif"/>
                <a:cs typeface="Bree Serif"/>
                <a:sym typeface="Bree Serif"/>
              </a:rPr>
              <a:t>-Martínez Peñaloza zabdi ivana</a:t>
            </a:r>
          </a:p>
          <a:p>
            <a:pPr algn="ctr"/>
            <a:r>
              <a:rPr lang="es" sz="2400" dirty="0">
                <a:latin typeface="Bree Serif"/>
                <a:ea typeface="Bree Serif"/>
                <a:cs typeface="Bree Serif"/>
                <a:sym typeface="Bree Serif"/>
              </a:rPr>
              <a:t>-Mosqueda Álvarez Ana Jazmín </a:t>
            </a:r>
          </a:p>
          <a:p>
            <a:pPr algn="ctr"/>
            <a:r>
              <a:rPr lang="es" sz="2400" dirty="0">
                <a:latin typeface="Bree Serif"/>
                <a:ea typeface="Bree Serif"/>
                <a:cs typeface="Bree Serif"/>
                <a:sym typeface="Bree Serif"/>
              </a:rPr>
              <a:t>-Trujillo Villagrán Ma. Isabel</a:t>
            </a:r>
          </a:p>
          <a:p>
            <a:pPr algn="ctr"/>
            <a:endParaRPr sz="2400" dirty="0">
              <a:latin typeface="Bree Serif"/>
              <a:ea typeface="Bree Serif"/>
              <a:cs typeface="Bree Serif"/>
              <a:sym typeface="Bree Serif"/>
            </a:endParaRPr>
          </a:p>
          <a:p>
            <a:pPr algn="ctr"/>
            <a:r>
              <a:rPr lang="es" sz="2400" dirty="0">
                <a:latin typeface="Bree Serif"/>
                <a:ea typeface="Bree Serif"/>
                <a:cs typeface="Bree Serif"/>
                <a:sym typeface="Bree Serif"/>
              </a:rPr>
              <a:t>Grupo: 1373</a:t>
            </a:r>
          </a:p>
        </p:txBody>
      </p:sp>
    </p:spTree>
    <p:extLst>
      <p:ext uri="{BB962C8B-B14F-4D97-AF65-F5344CB8AC3E}">
        <p14:creationId xmlns:p14="http://schemas.microsoft.com/office/powerpoint/2010/main" val="1192598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ttps://lh5.googleusercontent.com/X-RRiW-BZCdBb1KxPK-YVJkWS8ztb-oJ1V3_FcV6OY7Vb8MmcQT83Gk-XicQucSw_RvqHSPM3IXi82VDG4VnnAov5B4iSV6p_3rKbA_KiE1kC3enHTEQ5ZDP1V_heKPHKwru95z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34" y="471617"/>
            <a:ext cx="8217244" cy="291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https://lh5.googleusercontent.com/nsbzdN11DaBYJJ2yzqo73VZ7MFe-ad7oxAEFFZWQiBNDpQJZCD0NVScz8yn2YV5NF3vIfuKiH8-HKTi8emIGMkDoIuEkdONzCizW0L5JjwHj4pQ40ESntZGVCNC8KgkihdtKJfs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43" y="3484606"/>
            <a:ext cx="7339913" cy="28420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610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title"/>
          </p:nvPr>
        </p:nvSpPr>
        <p:spPr>
          <a:xfrm>
            <a:off x="2433625" y="118496"/>
            <a:ext cx="8432618" cy="12596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s" dirty="0">
                <a:latin typeface="Gill Sans MT Condensed" panose="020B0506020104020203" pitchFamily="34" charset="0"/>
              </a:rPr>
              <a:t>Relaciones de la Boca</a:t>
            </a:r>
          </a:p>
        </p:txBody>
      </p:sp>
      <p:pic>
        <p:nvPicPr>
          <p:cNvPr id="124" name="Shape 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346" y="1378096"/>
            <a:ext cx="5844588" cy="46486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4954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430458" y="493833"/>
            <a:ext cx="11239200" cy="10748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sz="4800" dirty="0">
                <a:solidFill>
                  <a:srgbClr val="00B050"/>
                </a:solidFill>
                <a:latin typeface="Gill Sans MT Condensed" panose="020B0506020104020203" pitchFamily="34" charset="0"/>
              </a:rPr>
              <a:t>Músculos  Masticadores que actúan </a:t>
            </a:r>
            <a:r>
              <a:rPr lang="es" sz="4800" dirty="0" smtClean="0">
                <a:solidFill>
                  <a:srgbClr val="00B050"/>
                </a:solidFill>
                <a:latin typeface="Gill Sans MT Condensed" panose="020B0506020104020203" pitchFamily="34" charset="0"/>
              </a:rPr>
              <a:t>sobre mandíbula en la articulación </a:t>
            </a:r>
            <a:r>
              <a:rPr lang="es" sz="4800" dirty="0">
                <a:solidFill>
                  <a:srgbClr val="00B050"/>
                </a:solidFill>
                <a:latin typeface="Gill Sans MT Condensed" panose="020B0506020104020203" pitchFamily="34" charset="0"/>
              </a:rPr>
              <a:t>temporalmandíbular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64" y="2215179"/>
            <a:ext cx="5022632" cy="387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3833" y="2215179"/>
            <a:ext cx="6077996" cy="3816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7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 rot="10800000" flipV="1">
            <a:off x="651164" y="594908"/>
            <a:ext cx="5430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MÚSCULOS DE LA MASTICACIÓN </a:t>
            </a:r>
            <a:endParaRPr lang="es-ES" sz="40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82" y="2665181"/>
            <a:ext cx="4925292" cy="340311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31626" y="1935065"/>
            <a:ext cx="6038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kern="1200" dirty="0" smtClean="0">
                <a:solidFill>
                  <a:schemeClr val="tx1"/>
                </a:solidFill>
              </a:rPr>
              <a:t>Para la </a:t>
            </a:r>
            <a:r>
              <a:rPr lang="es-MX" sz="2400" kern="1200" dirty="0" smtClean="0">
                <a:solidFill>
                  <a:schemeClr val="tx1"/>
                </a:solidFill>
              </a:rPr>
              <a:t>masticación ocupamos principalmente cuatro músculos:</a:t>
            </a:r>
          </a:p>
          <a:p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kern="1200" dirty="0" smtClean="0">
                <a:solidFill>
                  <a:schemeClr val="tx1"/>
                </a:solidFill>
              </a:rPr>
              <a:t>Temporal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kern="1200" dirty="0" smtClean="0">
                <a:solidFill>
                  <a:schemeClr val="tx1"/>
                </a:solidFill>
              </a:rPr>
              <a:t>Masetero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kern="1200" dirty="0" smtClean="0">
                <a:solidFill>
                  <a:schemeClr val="tx1"/>
                </a:solidFill>
              </a:rPr>
              <a:t>Pterigoideo Externo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kern="1200" dirty="0" smtClean="0">
                <a:solidFill>
                  <a:schemeClr val="tx1"/>
                </a:solidFill>
              </a:rPr>
              <a:t>Pterigoideo Interno</a:t>
            </a:r>
          </a:p>
        </p:txBody>
      </p:sp>
    </p:spTree>
    <p:extLst>
      <p:ext uri="{BB962C8B-B14F-4D97-AF65-F5344CB8AC3E}">
        <p14:creationId xmlns:p14="http://schemas.microsoft.com/office/powerpoint/2010/main" val="4041312162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28255" y="1189119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MÚSCULO TEMPORAL </a:t>
            </a:r>
            <a:endParaRPr lang="es-ES" sz="36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291" y="1373785"/>
            <a:ext cx="5556778" cy="433428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3455" y="2170612"/>
            <a:ext cx="523701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/>
              <a:t>Músculo elevador de la mandíbula.</a:t>
            </a:r>
          </a:p>
          <a:p>
            <a:endParaRPr lang="es-MX" sz="2400" kern="1200" dirty="0">
              <a:solidFill>
                <a:schemeClr val="tx1"/>
              </a:solidFill>
            </a:endParaRPr>
          </a:p>
          <a:p>
            <a:r>
              <a:rPr lang="es-MX" sz="2400" dirty="0" smtClean="0"/>
              <a:t>Situado a cada lado de la cabeza y ocupa la fosa temporal por arriba del arco cigomático y se extiende en forma de abanico </a:t>
            </a:r>
          </a:p>
          <a:p>
            <a:endParaRPr lang="es-MX" sz="2400" kern="1200" dirty="0">
              <a:solidFill>
                <a:schemeClr val="tx1"/>
              </a:solidFill>
            </a:endParaRPr>
          </a:p>
          <a:p>
            <a:r>
              <a:rPr lang="es-MX" sz="2400" dirty="0" smtClean="0"/>
              <a:t>Su vértice se inserta en la apófisis </a:t>
            </a:r>
            <a:r>
              <a:rPr lang="es-MX" sz="2400" dirty="0" err="1" smtClean="0"/>
              <a:t>coronoides</a:t>
            </a:r>
            <a:r>
              <a:rPr lang="es-MX" sz="2400" dirty="0" smtClean="0"/>
              <a:t> de la mandíbula </a:t>
            </a:r>
          </a:p>
        </p:txBody>
      </p:sp>
    </p:spTree>
    <p:extLst>
      <p:ext uri="{BB962C8B-B14F-4D97-AF65-F5344CB8AC3E}">
        <p14:creationId xmlns:p14="http://schemas.microsoft.com/office/powerpoint/2010/main" val="1078143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1" y="1"/>
            <a:ext cx="9199418" cy="6206836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7128163" y="2821295"/>
            <a:ext cx="486294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INSERCIÓN:</a:t>
            </a:r>
          </a:p>
          <a:p>
            <a:endParaRPr lang="es-ES" dirty="0"/>
          </a:p>
          <a:p>
            <a:r>
              <a:rPr lang="es-ES" sz="2000" kern="1200" dirty="0" smtClean="0">
                <a:solidFill>
                  <a:schemeClr val="tx1"/>
                </a:solidFill>
              </a:rPr>
              <a:t>Arriba: línea curva temporal inferior</a:t>
            </a:r>
          </a:p>
          <a:p>
            <a:r>
              <a:rPr lang="es-ES" sz="2000" dirty="0" smtClean="0"/>
              <a:t>Y mediante un haz accesorio en la cara interna del arco </a:t>
            </a:r>
            <a:r>
              <a:rPr lang="es-MX" sz="2000" dirty="0" smtClean="0"/>
              <a:t>Coloma.</a:t>
            </a:r>
          </a:p>
          <a:p>
            <a:endParaRPr lang="es-MX" sz="2000" dirty="0"/>
          </a:p>
          <a:p>
            <a:r>
              <a:rPr lang="es-MX" sz="2000" dirty="0" smtClean="0"/>
              <a:t>Abajo: las fibras convergen sobre una lamina fibrosa y mediante un tendón acaba en el vértice, bordes y cara inferior de la apófisis coroides.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7211290" y="1641765"/>
            <a:ext cx="4779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Retropulsion</a:t>
            </a:r>
            <a:r>
              <a:rPr lang="es-E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s-ES" dirty="0" smtClean="0"/>
              <a:t>Cuando han sido </a:t>
            </a:r>
            <a:r>
              <a:rPr lang="es-MX" dirty="0" smtClean="0"/>
              <a:t>expulsados por los pterigoideos externos.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400799" y="266885"/>
            <a:ext cx="351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Ascenso y retropulsión</a:t>
            </a:r>
            <a:endParaRPr lang="es-E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 rot="10800000" flipH="1" flipV="1">
            <a:off x="693582" y="547441"/>
            <a:ext cx="2035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Ascenso</a:t>
            </a:r>
            <a:endParaRPr lang="es-E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451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5" y="773438"/>
            <a:ext cx="6096000" cy="537300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127" y="850106"/>
            <a:ext cx="5832764" cy="529633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29491" y="450273"/>
            <a:ext cx="3934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INERVACIÓN E IRRIGACIÓN </a:t>
            </a:r>
            <a:endParaRPr lang="es-ES" sz="36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06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817418" y="746187"/>
            <a:ext cx="3491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MÚSCULO MASETERO</a:t>
            </a:r>
            <a:endParaRPr lang="es-ES" sz="36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930853"/>
            <a:ext cx="6667500" cy="51625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17418" y="2080895"/>
            <a:ext cx="4572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kern="1200" dirty="0" smtClean="0">
                <a:solidFill>
                  <a:schemeClr val="tx1"/>
                </a:solidFill>
              </a:rPr>
              <a:t>Es el </a:t>
            </a:r>
            <a:r>
              <a:rPr lang="es-MX" sz="2000" kern="1200" dirty="0" smtClean="0">
                <a:solidFill>
                  <a:schemeClr val="tx1"/>
                </a:solidFill>
              </a:rPr>
              <a:t>más superficial de los músculos masticadores y palpables cuando se cierra con fuerza la mandíbula. </a:t>
            </a:r>
          </a:p>
          <a:p>
            <a:endParaRPr lang="es-MX" sz="2000" dirty="0"/>
          </a:p>
          <a:p>
            <a:r>
              <a:rPr lang="es-MX" sz="2000" kern="1200" dirty="0" smtClean="0">
                <a:solidFill>
                  <a:schemeClr val="tx1"/>
                </a:solidFill>
              </a:rPr>
              <a:t>Posee dos fascículos, uno superficial y otro profundo.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817418" y="4800598"/>
            <a:ext cx="4731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 extiende desde la </a:t>
            </a:r>
            <a:r>
              <a:rPr lang="es-MX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apófisis cigomática hasta la cara externa del ángulo  del maxilar inferior. </a:t>
            </a:r>
            <a:endParaRPr lang="es-ES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11963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3" y="0"/>
            <a:ext cx="8081762" cy="619318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7927459" y="670212"/>
            <a:ext cx="37407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Fascículo superficial: 2/3 anteriores del borde inferior del arco cigomático e inferior en el ángulo de la mandíbula.</a:t>
            </a:r>
          </a:p>
          <a:p>
            <a:endParaRPr lang="es-MX" sz="2000" dirty="0" smtClean="0"/>
          </a:p>
          <a:p>
            <a:endParaRPr lang="es-MX" sz="2000" dirty="0"/>
          </a:p>
          <a:p>
            <a:r>
              <a:rPr lang="es-MX" sz="2000" dirty="0" smtClean="0"/>
              <a:t>Fascículo profundo: borde inferior y cara interna de la apófisis cigomática y termina en la cara externa de la rama ascendente de la mandíbula.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840182" y="1196685"/>
            <a:ext cx="339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Ascenso: </a:t>
            </a:r>
            <a:r>
              <a:rPr lang="es-MX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contracción bilateral de los fascículos </a:t>
            </a:r>
            <a:endParaRPr lang="es-E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708072" y="5631873"/>
            <a:ext cx="3796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Propulsión y ascenso por la contracción </a:t>
            </a:r>
            <a:endParaRPr lang="es-E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738063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52" y="110837"/>
            <a:ext cx="5943819" cy="612318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317671" y="2060005"/>
            <a:ext cx="556952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Gill Sans MT Condensed" panose="020B0506020104020203" pitchFamily="34" charset="0"/>
              </a:rPr>
              <a:t>INERVACIÓN</a:t>
            </a:r>
          </a:p>
          <a:p>
            <a:endParaRPr lang="es-E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ES" sz="2000" dirty="0" smtClean="0"/>
              <a:t>Nervio </a:t>
            </a:r>
            <a:r>
              <a:rPr lang="es-ES" sz="2000" dirty="0" err="1" smtClean="0"/>
              <a:t>maseterino</a:t>
            </a:r>
            <a:r>
              <a:rPr lang="es-ES" sz="2000" dirty="0" smtClean="0"/>
              <a:t> que proviene del nervio </a:t>
            </a:r>
            <a:r>
              <a:rPr lang="es-ES" sz="2000" dirty="0" err="1" smtClean="0"/>
              <a:t>temporomaseterino</a:t>
            </a:r>
            <a:r>
              <a:rPr lang="es-ES" sz="2000" dirty="0" smtClean="0"/>
              <a:t>, del </a:t>
            </a:r>
            <a:r>
              <a:rPr lang="es-MX" sz="2000" dirty="0" smtClean="0"/>
              <a:t>tronco anterior del nervio trigémino.</a:t>
            </a:r>
          </a:p>
          <a:p>
            <a:endParaRPr lang="es-MX" sz="2000" kern="1200" dirty="0">
              <a:solidFill>
                <a:schemeClr val="tx1"/>
              </a:solidFill>
            </a:endParaRPr>
          </a:p>
          <a:p>
            <a:r>
              <a:rPr lang="es-MX" sz="2000" dirty="0" smtClean="0"/>
              <a:t>IRRIGACIÓN: </a:t>
            </a:r>
          </a:p>
          <a:p>
            <a:r>
              <a:rPr lang="es-MX" sz="2000" kern="1200" dirty="0" smtClean="0">
                <a:solidFill>
                  <a:schemeClr val="tx1"/>
                </a:solidFill>
              </a:rPr>
              <a:t>Por la arteria </a:t>
            </a:r>
            <a:r>
              <a:rPr lang="es-MX" sz="2000" kern="1200" dirty="0" err="1" smtClean="0">
                <a:solidFill>
                  <a:schemeClr val="tx1"/>
                </a:solidFill>
              </a:rPr>
              <a:t>maseterina</a:t>
            </a:r>
            <a:r>
              <a:rPr lang="es-MX" sz="2000" kern="1200" dirty="0" smtClean="0">
                <a:solidFill>
                  <a:schemeClr val="tx1"/>
                </a:solidFill>
              </a:rPr>
              <a:t>, proveniente de la rama descendente de los ramos colaterales de la maxilar interna.</a:t>
            </a:r>
            <a:endParaRPr lang="es-ES" sz="20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70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670360" y="110835"/>
            <a:ext cx="5393600" cy="1605233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sz="6000" dirty="0">
                <a:solidFill>
                  <a:srgbClr val="92D050"/>
                </a:solidFill>
                <a:latin typeface="Gill Sans MT Condensed" panose="020B0506020104020203" pitchFamily="34" charset="0"/>
              </a:rPr>
              <a:t>¿</a:t>
            </a:r>
            <a:r>
              <a:rPr lang="es" sz="6000" dirty="0">
                <a:solidFill>
                  <a:srgbClr val="92D050"/>
                </a:solidFill>
                <a:latin typeface="Baskerville Old Face" panose="02020602080505020303" pitchFamily="18" charset="0"/>
              </a:rPr>
              <a:t>Qué es la boca?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2"/>
          </p:nvPr>
        </p:nvSpPr>
        <p:spPr>
          <a:xfrm>
            <a:off x="6364328" y="1379433"/>
            <a:ext cx="5116000" cy="4926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just">
              <a:spcAft>
                <a:spcPts val="2000"/>
              </a:spcAft>
              <a:buNone/>
            </a:pPr>
            <a:r>
              <a:rPr lang="es" dirty="0" smtClean="0">
                <a:solidFill>
                  <a:srgbClr val="7030A0"/>
                </a:solidFill>
                <a:latin typeface="Bree Serif"/>
                <a:ea typeface="Bree Serif"/>
                <a:cs typeface="Bree Serif"/>
                <a:sym typeface="Bree Serif"/>
              </a:rPr>
              <a:t>  La boca </a:t>
            </a:r>
            <a:r>
              <a:rPr lang="es" dirty="0">
                <a:solidFill>
                  <a:srgbClr val="7030A0"/>
                </a:solidFill>
                <a:latin typeface="Bree Serif"/>
                <a:ea typeface="Bree Serif"/>
                <a:cs typeface="Bree Serif"/>
                <a:sym typeface="Bree Serif"/>
              </a:rPr>
              <a:t>es la abertura del tubo digestivo que se ubica a su inicio, por donde ingresan </a:t>
            </a:r>
            <a:r>
              <a:rPr lang="es" dirty="0" smtClean="0">
                <a:solidFill>
                  <a:srgbClr val="7030A0"/>
                </a:solidFill>
                <a:latin typeface="Bree Serif"/>
                <a:ea typeface="Bree Serif"/>
                <a:cs typeface="Bree Serif"/>
                <a:sym typeface="Bree Serif"/>
              </a:rPr>
              <a:t>los alimentos, </a:t>
            </a:r>
            <a:r>
              <a:rPr lang="es" dirty="0">
                <a:solidFill>
                  <a:srgbClr val="7030A0"/>
                </a:solidFill>
                <a:latin typeface="Bree Serif"/>
                <a:ea typeface="Bree Serif"/>
                <a:cs typeface="Bree Serif"/>
                <a:sym typeface="Bree Serif"/>
              </a:rPr>
              <a:t>y se sitúa en general en la parte inferior de la cabeza. Está formada por los labios, y en su interior se hallan las encías, la lengua, los dientes, el paladar los pilares o repliegues y el istmo de las fauces.</a:t>
            </a:r>
          </a:p>
          <a:p>
            <a:pPr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None/>
            </a:pPr>
            <a:endParaRPr dirty="0"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760" y="2263333"/>
            <a:ext cx="3676800" cy="40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0162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001424" y="727364"/>
            <a:ext cx="35190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PTERIGOIDEO EXTERNO (LATERAL)</a:t>
            </a:r>
            <a:endParaRPr lang="es-ES" sz="36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266" y="57150"/>
            <a:ext cx="5886450" cy="6066559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01424" y="2570017"/>
            <a:ext cx="48668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Se extiende de la </a:t>
            </a:r>
            <a:r>
              <a:rPr lang="es-MX" sz="2400" dirty="0" smtClean="0"/>
              <a:t>apófisis pterigoides al cuello del cóndilo de la mandíbula. </a:t>
            </a:r>
          </a:p>
          <a:p>
            <a:endParaRPr lang="es-MX" sz="2400" dirty="0"/>
          </a:p>
          <a:p>
            <a:r>
              <a:rPr lang="es-MX" sz="2400" dirty="0" smtClean="0"/>
              <a:t>Se encuentra dividido en dos haces: </a:t>
            </a:r>
          </a:p>
          <a:p>
            <a:endParaRPr lang="es-MX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Superior o esfenoidal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400" dirty="0" smtClean="0"/>
              <a:t>Inferior o pterigoideo. </a:t>
            </a:r>
          </a:p>
        </p:txBody>
      </p:sp>
    </p:spTree>
    <p:extLst>
      <p:ext uri="{BB962C8B-B14F-4D97-AF65-F5344CB8AC3E}">
        <p14:creationId xmlns:p14="http://schemas.microsoft.com/office/powerpoint/2010/main" val="226862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418" y="306099"/>
            <a:ext cx="7176654" cy="590073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436418" y="1156855"/>
            <a:ext cx="5638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INSERCIONES</a:t>
            </a:r>
          </a:p>
          <a:p>
            <a:r>
              <a:rPr lang="es-ES" sz="2000" dirty="0" smtClean="0"/>
              <a:t>Haz superior: se inserta en el ala mayor del </a:t>
            </a:r>
            <a:r>
              <a:rPr lang="es-MX" sz="2000" dirty="0" smtClean="0"/>
              <a:t>esteroides.</a:t>
            </a:r>
          </a:p>
          <a:p>
            <a:endParaRPr lang="es-MX" sz="2000" kern="1200" dirty="0">
              <a:solidFill>
                <a:schemeClr val="tx1"/>
              </a:solidFill>
            </a:endParaRPr>
          </a:p>
          <a:p>
            <a:r>
              <a:rPr lang="es-MX" sz="2000" dirty="0" smtClean="0"/>
              <a:t>Haz inferior: se inserta sobre la cara externa del ala externa de la apófisis pterigoides. </a:t>
            </a:r>
          </a:p>
          <a:p>
            <a:endParaRPr lang="es-MX" sz="2000" dirty="0" smtClean="0"/>
          </a:p>
          <a:p>
            <a:endParaRPr lang="es-MX" sz="2000" kern="1200" dirty="0">
              <a:solidFill>
                <a:schemeClr val="tx1"/>
              </a:solidFill>
            </a:endParaRPr>
          </a:p>
          <a:p>
            <a:r>
              <a:rPr lang="es-MX" sz="2000" dirty="0" smtClean="0"/>
              <a:t>Ambos se dirigen a la fosita pterigoidea del cóndilo mandibular.</a:t>
            </a:r>
            <a:endParaRPr lang="es-ES" sz="2000" kern="1200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849090" y="4561425"/>
            <a:ext cx="3366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ACCIÓN: </a:t>
            </a:r>
          </a:p>
          <a:p>
            <a:r>
              <a:rPr lang="es-E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Descenso y </a:t>
            </a:r>
            <a:r>
              <a:rPr lang="es-MX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propulsión</a:t>
            </a:r>
          </a:p>
          <a:p>
            <a:r>
              <a:rPr lang="es-MX" dirty="0" smtClean="0"/>
              <a:t>Estabiliza el complejo cóndilo-disco.</a:t>
            </a:r>
            <a:endParaRPr lang="es-E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0757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37309" y="408708"/>
            <a:ext cx="340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PTERIGOIDEO INTERNO (MEDIAL)</a:t>
            </a:r>
            <a:endParaRPr lang="es-ES" sz="36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1122220"/>
            <a:ext cx="7609960" cy="525087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035637" y="2888674"/>
            <a:ext cx="34497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kern="1200" dirty="0" smtClean="0">
                <a:solidFill>
                  <a:schemeClr val="tx1"/>
                </a:solidFill>
              </a:rPr>
              <a:t>Se inserta superiormente en la cara interna del ala externa de la </a:t>
            </a:r>
            <a:r>
              <a:rPr lang="es-MX" sz="2000" kern="1200" dirty="0" smtClean="0">
                <a:solidFill>
                  <a:schemeClr val="tx1"/>
                </a:solidFill>
              </a:rPr>
              <a:t>apófisis pterigoides y cara externa del ala interna y por el fascículo palatino de Juvara en la apófisis piramidal del palatino y de ahí sus fibras se dirigen para terminar en la cara interna del ángulo de la mandíbula.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8158885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5" y="944021"/>
            <a:ext cx="9573490" cy="494455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289965" y="519546"/>
            <a:ext cx="4391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smtClean="0"/>
              <a:t>ACCIÓN: Es un </a:t>
            </a:r>
            <a:r>
              <a:rPr lang="es-MX" sz="2000" dirty="0" smtClean="0"/>
              <a:t>músculo elevador de la mandíbula; pero debido a su posición proporciona pequeños movimientos laterales. </a:t>
            </a:r>
            <a:endParaRPr lang="es-ES" sz="2000" kern="1200" dirty="0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789709" y="343856"/>
            <a:ext cx="4003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>
                <a:latin typeface="Gill Sans MT Condensed" panose="020B0506020104020203" pitchFamily="34" charset="0"/>
              </a:rPr>
              <a:t>MUSCULO </a:t>
            </a:r>
            <a:r>
              <a:rPr lang="es-MX" sz="3600" dirty="0" smtClean="0">
                <a:latin typeface="Gill Sans MT Condensed" panose="020B0506020104020203" pitchFamily="34" charset="0"/>
              </a:rPr>
              <a:t>PTERIGOIDEO INTERNO</a:t>
            </a:r>
            <a:endParaRPr lang="es-ES" sz="36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685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08" y="530348"/>
            <a:ext cx="9601200" cy="5634925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 rot="10800000" flipV="1">
            <a:off x="852115" y="316440"/>
            <a:ext cx="25838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4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INERVACIÓN</a:t>
            </a:r>
            <a:r>
              <a:rPr lang="es-MX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s-E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4998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346" y="131305"/>
            <a:ext cx="6414654" cy="4787060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8289"/>
            <a:ext cx="6539344" cy="461854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928253" y="299818"/>
            <a:ext cx="56110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IRRIGACIÓN</a:t>
            </a:r>
            <a:endParaRPr lang="es-ES" sz="44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2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80" b="98718" l="0" r="9895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223" y="-79122"/>
            <a:ext cx="4552950" cy="520065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6" y="2110047"/>
            <a:ext cx="4195329" cy="402751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98764" y="457201"/>
            <a:ext cx="813171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smtClean="0">
                <a:latin typeface="Gill Sans MT Condensed" panose="020B0506020104020203" pitchFamily="34" charset="0"/>
              </a:rPr>
              <a:t>MUSCÚLO BUCCINADOR</a:t>
            </a:r>
          </a:p>
          <a:p>
            <a:endParaRPr lang="es-MX" dirty="0"/>
          </a:p>
          <a:p>
            <a:r>
              <a:rPr lang="es-MX" sz="2000" dirty="0" smtClean="0"/>
              <a:t>Por atrás en la parte posterior del reborde alveolar de la mandíbula, en el </a:t>
            </a:r>
          </a:p>
          <a:p>
            <a:r>
              <a:rPr lang="es-MX" sz="2000" dirty="0" smtClean="0"/>
              <a:t>Ligamento </a:t>
            </a:r>
            <a:r>
              <a:rPr lang="es-MX" sz="2000" dirty="0" err="1" smtClean="0"/>
              <a:t>pterigomandibular</a:t>
            </a:r>
            <a:r>
              <a:rPr lang="es-MX" sz="2000" dirty="0" smtClean="0"/>
              <a:t> y en el borde anterior de la rama ascendente, </a:t>
            </a:r>
          </a:p>
          <a:p>
            <a:r>
              <a:rPr lang="es-MX" sz="2000" dirty="0" smtClean="0"/>
              <a:t>De ahí sus fibras convergen a la comisura de los labios</a:t>
            </a:r>
            <a:r>
              <a:rPr lang="es-MX" dirty="0" smtClean="0"/>
              <a:t>.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432155" y="2992582"/>
            <a:ext cx="29700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Por su contracción, estos músculos mueven hacia atrás las comisuras de los labios.</a:t>
            </a:r>
            <a:endParaRPr lang="es-MX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6648882" y="4598859"/>
            <a:ext cx="5306291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Nervio facial. A través de sus ramos bucales proporciona la inversión motora.</a:t>
            </a:r>
          </a:p>
          <a:p>
            <a:endParaRPr lang="es-MX" sz="2000" dirty="0"/>
          </a:p>
          <a:p>
            <a:r>
              <a:rPr lang="es-MX" sz="2000" dirty="0" smtClean="0"/>
              <a:t>Nervio Bucal. Le proporciona la inervación sensitiva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4969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" t="14386" r="-200" b="1648"/>
          <a:stretch/>
        </p:blipFill>
        <p:spPr>
          <a:xfrm>
            <a:off x="886691" y="575689"/>
            <a:ext cx="9462654" cy="557572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86691" y="290944"/>
            <a:ext cx="6040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latin typeface="Gill Sans MT Condensed" panose="020B0506020104020203" pitchFamily="34" charset="0"/>
              </a:rPr>
              <a:t>IRRIGACIÓN DE LA BOCA.</a:t>
            </a:r>
            <a:endParaRPr lang="es-MX" sz="3600" dirty="0">
              <a:latin typeface="Gill Sans MT Condensed" panose="020B05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707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318655"/>
            <a:ext cx="11069781" cy="58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65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156" b="5480"/>
          <a:stretch/>
        </p:blipFill>
        <p:spPr>
          <a:xfrm>
            <a:off x="4837545" y="231015"/>
            <a:ext cx="7354455" cy="6074063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6220691" y="231015"/>
            <a:ext cx="6650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latin typeface="Gill Sans MT Condensed" panose="020B0506020104020203" pitchFamily="34" charset="0"/>
              </a:rPr>
              <a:t>DRENAJE LINFÁTICO DE LA BOCA </a:t>
            </a:r>
            <a:endParaRPr lang="es-MX" sz="3600" dirty="0">
              <a:latin typeface="Gill Sans MT Condensed" panose="020B05060201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17945" y="231015"/>
            <a:ext cx="44196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/>
              <a:t>Ganglios </a:t>
            </a:r>
            <a:r>
              <a:rPr lang="es-MX" sz="2000" b="1" dirty="0" err="1"/>
              <a:t>migdalares</a:t>
            </a:r>
            <a:r>
              <a:rPr lang="es-MX" sz="2000" b="1" dirty="0"/>
              <a:t> (</a:t>
            </a:r>
            <a:r>
              <a:rPr lang="es-MX" sz="2000" b="1" dirty="0" err="1"/>
              <a:t>submandibulares</a:t>
            </a:r>
            <a:r>
              <a:rPr lang="es-MX" sz="2000" b="1" dirty="0"/>
              <a:t>)</a:t>
            </a:r>
            <a:r>
              <a:rPr lang="es-MX" sz="2000" dirty="0"/>
              <a:t>: </a:t>
            </a:r>
            <a:r>
              <a:rPr lang="es-MX" sz="2000" dirty="0" smtClean="0"/>
              <a:t>Debajo </a:t>
            </a:r>
            <a:r>
              <a:rPr lang="es-MX" sz="2000" dirty="0"/>
              <a:t>del ángulo de la mandíbula. Drenan a la región </a:t>
            </a:r>
            <a:r>
              <a:rPr lang="es-MX" sz="2000" dirty="0" err="1"/>
              <a:t>amigdalar</a:t>
            </a:r>
            <a:r>
              <a:rPr lang="es-MX" sz="2000" dirty="0"/>
              <a:t> y faríngea posterior</a:t>
            </a:r>
            <a:r>
              <a:rPr lang="es-MX" sz="2000" dirty="0" smtClean="0"/>
              <a:t>.</a:t>
            </a:r>
          </a:p>
          <a:p>
            <a:endParaRPr lang="es-MX" sz="2000" dirty="0"/>
          </a:p>
          <a:p>
            <a:r>
              <a:rPr lang="es-MX" sz="2000" b="1" dirty="0"/>
              <a:t>Ganglios sub-mandibulares</a:t>
            </a:r>
            <a:r>
              <a:rPr lang="es-MX" sz="2000" dirty="0"/>
              <a:t>: </a:t>
            </a:r>
            <a:r>
              <a:rPr lang="es-MX" sz="2000" dirty="0" smtClean="0"/>
              <a:t>Se </a:t>
            </a:r>
            <a:r>
              <a:rPr lang="es-MX" sz="2000" dirty="0"/>
              <a:t>extienden por la parte inferior de la mandíbula, a cada lado. Drenan en el suelo de la boca y el maxilar anterior, la bicúspide, y los premolares y molares 1 y 2. También drenan todos los dientes inferiores excepto los incisivos centrales</a:t>
            </a:r>
            <a:r>
              <a:rPr lang="es-MX" sz="2000" dirty="0" smtClean="0"/>
              <a:t>.</a:t>
            </a:r>
          </a:p>
          <a:p>
            <a:endParaRPr lang="es-MX" sz="2000" dirty="0"/>
          </a:p>
          <a:p>
            <a:r>
              <a:rPr lang="es-MX" sz="2000" b="1" dirty="0"/>
              <a:t>Ganglios </a:t>
            </a:r>
            <a:r>
              <a:rPr lang="es-MX" sz="2000" b="1" dirty="0" err="1"/>
              <a:t>retrofaríngeos</a:t>
            </a:r>
            <a:r>
              <a:rPr lang="es-MX" sz="2000" dirty="0"/>
              <a:t>: </a:t>
            </a:r>
            <a:r>
              <a:rPr lang="es-MX" sz="2000" dirty="0" smtClean="0"/>
              <a:t>Drenan linfa desde </a:t>
            </a:r>
            <a:r>
              <a:rPr lang="es-MX" sz="2000" dirty="0"/>
              <a:t>el paladar blando y los 3 molares</a:t>
            </a:r>
            <a:r>
              <a:rPr lang="es-MX" sz="2000" dirty="0" smtClean="0"/>
              <a:t>.</a:t>
            </a:r>
          </a:p>
          <a:p>
            <a:endParaRPr lang="es-MX" sz="2000" dirty="0"/>
          </a:p>
          <a:p>
            <a:r>
              <a:rPr lang="es-MX" sz="2000" b="1" dirty="0" smtClean="0"/>
              <a:t>Ganglios </a:t>
            </a:r>
            <a:r>
              <a:rPr lang="es-MX" sz="2000" b="1" dirty="0"/>
              <a:t>sub-mentales</a:t>
            </a:r>
            <a:r>
              <a:rPr lang="es-MX" sz="2000" dirty="0"/>
              <a:t>: </a:t>
            </a:r>
            <a:r>
              <a:rPr lang="es-MX" sz="2000" dirty="0" smtClean="0"/>
              <a:t>Debajo </a:t>
            </a:r>
            <a:r>
              <a:rPr lang="es-MX" sz="2000" dirty="0"/>
              <a:t>de la barbilla. Drenan los incisivos centrales, la línea media del labio inferior y la punta de la lengua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9298877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353000" y="272267"/>
            <a:ext cx="5774800" cy="2290824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ctr"/>
            <a:r>
              <a:rPr lang="es" sz="4800" dirty="0">
                <a:latin typeface="Gill Sans MT Condensed" panose="020B0506020104020203" pitchFamily="34" charset="0"/>
              </a:rPr>
              <a:t>Etapas del proceso digestivo en las que participa la boca</a:t>
            </a:r>
          </a:p>
        </p:txBody>
      </p:sp>
      <p:sp>
        <p:nvSpPr>
          <p:cNvPr id="73" name="Shape 73"/>
          <p:cNvSpPr txBox="1"/>
          <p:nvPr/>
        </p:nvSpPr>
        <p:spPr>
          <a:xfrm>
            <a:off x="353000" y="2689331"/>
            <a:ext cx="5884400" cy="4008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En la boca se llevan cabo funciones de:</a:t>
            </a:r>
          </a:p>
          <a:p>
            <a:r>
              <a:rPr lang="es" sz="24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-Ingestión</a:t>
            </a:r>
          </a:p>
          <a:p>
            <a:r>
              <a:rPr lang="es" sz="24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-Masticación</a:t>
            </a:r>
          </a:p>
          <a:p>
            <a:r>
              <a:rPr lang="es" sz="24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-Digestión</a:t>
            </a:r>
          </a:p>
          <a:p>
            <a:r>
              <a:rPr lang="es" sz="24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-Primera etapa de la deglución </a:t>
            </a:r>
          </a:p>
          <a:p>
            <a:r>
              <a:rPr lang="es" sz="2400" dirty="0">
                <a:solidFill>
                  <a:schemeClr val="bg1"/>
                </a:solidFill>
                <a:latin typeface="Bree Serif"/>
                <a:ea typeface="Bree Serif"/>
                <a:cs typeface="Bree Serif"/>
                <a:sym typeface="Bree Serif"/>
              </a:rPr>
              <a:t>que transforman a los alimentos en una papilla llamada “bolo alimenticio”.</a:t>
            </a:r>
          </a:p>
          <a:p>
            <a:endParaRPr sz="2400"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74" name="Shape 74"/>
          <p:cNvSpPr txBox="1"/>
          <p:nvPr/>
        </p:nvSpPr>
        <p:spPr>
          <a:xfrm>
            <a:off x="6022899" y="3837495"/>
            <a:ext cx="5998800" cy="240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pPr algn="just"/>
            <a:r>
              <a:rPr lang="es" sz="2133" dirty="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rPr>
              <a:t>A través de ella introducimos los alimentos, los masticamos con las piezas dentarias ayudándonos de las mejillas, los labios y la lengua, y los mezclamos con la saliva, que contiene una enzima llamada “amilasa salival” que comienza a desdoblar los hidratos de carbono</a:t>
            </a:r>
          </a:p>
          <a:p>
            <a:endParaRPr sz="2400" dirty="0">
              <a:solidFill>
                <a:srgbClr val="FFFFFF"/>
              </a:solidFill>
            </a:endParaRPr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3400" y="734228"/>
            <a:ext cx="5657799" cy="29670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91434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267747"/>
            <a:ext cx="10307782" cy="5791200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872836" y="401782"/>
            <a:ext cx="5472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latin typeface="Gill Sans MT Condensed" panose="020B0506020104020203" pitchFamily="34" charset="0"/>
              </a:rPr>
              <a:t>INERVACIÓN DE LA BOCA</a:t>
            </a:r>
            <a:endParaRPr lang="es-MX" sz="3600" dirty="0">
              <a:latin typeface="Gill Sans MT Condensed" panose="020B05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99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119745" y="1620981"/>
            <a:ext cx="752301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6000" dirty="0">
                <a:solidFill>
                  <a:prstClr val="white">
                    <a:lumMod val="75000"/>
                  </a:prstClr>
                </a:solidFill>
                <a:latin typeface="Arial Rounded MT Bold" panose="020F0704030504030204" pitchFamily="34" charset="0"/>
              </a:rPr>
              <a:t>ASPECTOS HISTOLÓGICOS DE LA BOCA</a:t>
            </a:r>
          </a:p>
        </p:txBody>
      </p:sp>
    </p:spTree>
    <p:extLst>
      <p:ext uri="{BB962C8B-B14F-4D97-AF65-F5344CB8AC3E}">
        <p14:creationId xmlns:p14="http://schemas.microsoft.com/office/powerpoint/2010/main" val="2729538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678871" y="201980"/>
            <a:ext cx="1031990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>
                <a:solidFill>
                  <a:prstClr val="black"/>
                </a:solidFill>
                <a:latin typeface="Gill Sans MT Condensed" panose="020B0506020104020203" pitchFamily="34" charset="0"/>
              </a:rPr>
              <a:t>MUCOSA DE LA BOCA</a:t>
            </a:r>
          </a:p>
          <a:p>
            <a:endParaRPr lang="es-MX" sz="2000" dirty="0">
              <a:solidFill>
                <a:prstClr val="black"/>
              </a:solidFill>
            </a:endParaRPr>
          </a:p>
          <a:p>
            <a:r>
              <a:rPr lang="es-MX" sz="2000" dirty="0">
                <a:solidFill>
                  <a:prstClr val="black"/>
                </a:solidFill>
              </a:rPr>
              <a:t>MASTICATORIA:  Posee epitelio plano estratificado </a:t>
            </a:r>
            <a:r>
              <a:rPr lang="es-MX" sz="2000" dirty="0" err="1">
                <a:solidFill>
                  <a:prstClr val="black"/>
                </a:solidFill>
              </a:rPr>
              <a:t>queratinizado</a:t>
            </a:r>
            <a:r>
              <a:rPr lang="es-MX" sz="2000" dirty="0">
                <a:solidFill>
                  <a:prstClr val="black"/>
                </a:solidFill>
              </a:rPr>
              <a:t> con un tejido conectivo denso irregular.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prstClr val="black"/>
                </a:solidFill>
              </a:rPr>
              <a:t>Encías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prstClr val="black"/>
                </a:solidFill>
              </a:rPr>
              <a:t>Superficie dorsal de la lengua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prstClr val="black"/>
                </a:solidFill>
              </a:rPr>
              <a:t>Paladar duro</a:t>
            </a:r>
          </a:p>
          <a:p>
            <a:endParaRPr lang="es-MX" sz="2000" dirty="0">
              <a:solidFill>
                <a:prstClr val="black"/>
              </a:solidFill>
            </a:endParaRPr>
          </a:p>
          <a:p>
            <a:r>
              <a:rPr lang="es-MX" sz="2000" dirty="0">
                <a:solidFill>
                  <a:prstClr val="black"/>
                </a:solidFill>
              </a:rPr>
              <a:t>REVESTIMIENTO: Epitelio plano no </a:t>
            </a:r>
            <a:r>
              <a:rPr lang="es-MX" sz="2000" dirty="0" err="1">
                <a:solidFill>
                  <a:prstClr val="black"/>
                </a:solidFill>
              </a:rPr>
              <a:t>queratinizado</a:t>
            </a:r>
            <a:r>
              <a:rPr lang="es-MX" sz="2000" dirty="0">
                <a:solidFill>
                  <a:prstClr val="black"/>
                </a:solidFill>
              </a:rPr>
              <a:t> sobre un tipo más laxo de tejido conectivo denso irregular y </a:t>
            </a:r>
            <a:r>
              <a:rPr lang="es-MX" sz="2000" dirty="0" err="1">
                <a:solidFill>
                  <a:prstClr val="black"/>
                </a:solidFill>
              </a:rPr>
              <a:t>colagenoso</a:t>
            </a:r>
            <a:endParaRPr lang="es-MX" sz="2000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prstClr val="black"/>
                </a:solidFill>
              </a:rPr>
              <a:t>Labios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prstClr val="black"/>
                </a:solidFill>
              </a:rPr>
              <a:t>Mejillas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prstClr val="black"/>
                </a:solidFill>
              </a:rPr>
              <a:t>Piso de la boca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prstClr val="black"/>
                </a:solidFill>
              </a:rPr>
              <a:t>Paladar blando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prstClr val="black"/>
                </a:solidFill>
              </a:rPr>
              <a:t>Superficie ventral de la lengua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2000" dirty="0">
              <a:solidFill>
                <a:prstClr val="black"/>
              </a:solidFill>
            </a:endParaRPr>
          </a:p>
          <a:p>
            <a:r>
              <a:rPr lang="es-MX" sz="2000" dirty="0">
                <a:solidFill>
                  <a:prstClr val="black"/>
                </a:solidFill>
              </a:rPr>
              <a:t>ESPECIALIZADO: Recubre la superficie dorsal de la</a:t>
            </a:r>
          </a:p>
          <a:p>
            <a:r>
              <a:rPr lang="es-MX" sz="2000" dirty="0">
                <a:solidFill>
                  <a:prstClr val="black"/>
                </a:solidFill>
              </a:rPr>
              <a:t>Lengua y las placas del paladar blando. </a:t>
            </a:r>
          </a:p>
          <a:p>
            <a:r>
              <a:rPr lang="es-MX" sz="2000" dirty="0">
                <a:solidFill>
                  <a:prstClr val="black"/>
                </a:solidFill>
              </a:rPr>
              <a:t>Este contiene papilas y corpúsculos gustativos.</a:t>
            </a:r>
          </a:p>
          <a:p>
            <a:endParaRPr lang="es-MX" dirty="0">
              <a:solidFill>
                <a:prstClr val="black"/>
              </a:solidFill>
            </a:endParaRPr>
          </a:p>
          <a:p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332" y="3572134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6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31273" y="193964"/>
            <a:ext cx="10446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>
                <a:solidFill>
                  <a:prstClr val="black"/>
                </a:solidFill>
              </a:rPr>
              <a:t>HISTOLOGIA DE LOS LABIOS</a:t>
            </a:r>
          </a:p>
          <a:p>
            <a:pPr algn="ctr"/>
            <a:endParaRPr lang="es-MX" dirty="0">
              <a:solidFill>
                <a:prstClr val="black"/>
              </a:solidFill>
            </a:endParaRPr>
          </a:p>
          <a:p>
            <a:pPr algn="ctr"/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0" y="655629"/>
            <a:ext cx="11360726" cy="55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5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09" y="0"/>
            <a:ext cx="11554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-1785359" y="240222"/>
            <a:ext cx="82573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4800" dirty="0">
                <a:solidFill>
                  <a:prstClr val="black"/>
                </a:solidFill>
                <a:latin typeface="Gill Sans MT Condensed" panose="020B0506020104020203" pitchFamily="34" charset="0"/>
              </a:rPr>
              <a:t>REGION GENIANA</a:t>
            </a:r>
          </a:p>
          <a:p>
            <a:pPr algn="ctr"/>
            <a:endParaRPr lang="es-MX" dirty="0">
              <a:solidFill>
                <a:prstClr val="black"/>
              </a:solidFill>
            </a:endParaRPr>
          </a:p>
          <a:p>
            <a:pPr algn="ctr"/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888" y="424101"/>
            <a:ext cx="4015756" cy="537686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11" y="1096666"/>
            <a:ext cx="5721539" cy="521291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797086" y="2743200"/>
            <a:ext cx="241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prstClr val="white"/>
                </a:solidFill>
              </a:rPr>
              <a:t>REBORDE ORBITARIO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3067464" y="5341927"/>
            <a:ext cx="3146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prstClr val="white"/>
                </a:solidFill>
              </a:rPr>
              <a:t>REBORDE DEL MAXILAR INFERIOR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446813" y="3621150"/>
            <a:ext cx="17668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prstClr val="white"/>
                </a:solidFill>
              </a:rPr>
              <a:t>SURCO NASOFARINGEO</a:t>
            </a:r>
          </a:p>
          <a:p>
            <a:r>
              <a:rPr lang="es-MX" b="1" dirty="0">
                <a:solidFill>
                  <a:prstClr val="white"/>
                </a:solidFill>
              </a:rPr>
              <a:t>SURCO LABIOGENEANO</a:t>
            </a:r>
          </a:p>
          <a:p>
            <a:endParaRPr lang="es-MX" dirty="0">
              <a:solidFill>
                <a:prstClr val="white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246054" y="3649227"/>
            <a:ext cx="1642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prstClr val="white"/>
                </a:solidFill>
              </a:rPr>
              <a:t>BORDE INTERIOR DEL MÚSCULO MASETERO</a:t>
            </a:r>
          </a:p>
        </p:txBody>
      </p:sp>
    </p:spTree>
    <p:extLst>
      <p:ext uri="{BB962C8B-B14F-4D97-AF65-F5344CB8AC3E}">
        <p14:creationId xmlns:p14="http://schemas.microsoft.com/office/powerpoint/2010/main" val="3978426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creenshot_20170820-21244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8" y="204380"/>
            <a:ext cx="3908425" cy="5486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CuadroTexto 3"/>
          <p:cNvSpPr txBox="1"/>
          <p:nvPr/>
        </p:nvSpPr>
        <p:spPr>
          <a:xfrm>
            <a:off x="1387505" y="5813187"/>
            <a:ext cx="5121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prstClr val="black"/>
                </a:solidFill>
                <a:latin typeface="Gill Sans MT Condensed" panose="020B0506020104020203" pitchFamily="34" charset="0"/>
              </a:rPr>
              <a:t>1º </a:t>
            </a:r>
            <a:r>
              <a:rPr lang="es-MX" sz="2400" dirty="0">
                <a:solidFill>
                  <a:prstClr val="black"/>
                </a:solidFill>
                <a:latin typeface="Gill Sans MT Condensed" panose="020B0506020104020203" pitchFamily="34" charset="0"/>
              </a:rPr>
              <a:t>PLANO MUSCULO-ESQUELETCO</a:t>
            </a:r>
            <a:endParaRPr lang="es-ES" sz="2400" dirty="0">
              <a:solidFill>
                <a:prstClr val="black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84" y="204380"/>
            <a:ext cx="5923297" cy="583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931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creenshot_20170820-2125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30" y="826440"/>
            <a:ext cx="4541837" cy="5297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uadroTexto 2"/>
          <p:cNvSpPr txBox="1"/>
          <p:nvPr/>
        </p:nvSpPr>
        <p:spPr>
          <a:xfrm>
            <a:off x="324631" y="364775"/>
            <a:ext cx="45418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2º PLANO SEGUNDO PLANO MUSCULAR</a:t>
            </a:r>
            <a:endParaRPr lang="es-ES" sz="24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014" y="549442"/>
            <a:ext cx="6757496" cy="572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77" y="338990"/>
            <a:ext cx="4587586" cy="532751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364" y="338990"/>
            <a:ext cx="5001491" cy="532751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357746" y="589510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3º PLANO ESPACIO INTERMUSCULAR</a:t>
            </a:r>
            <a:endParaRPr lang="es-ES" sz="24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301345" y="5895109"/>
            <a:ext cx="4017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4º PLANO PRIMER PLANO MUSCULAR</a:t>
            </a:r>
            <a:endParaRPr lang="es-ES" sz="24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53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54" y="633887"/>
            <a:ext cx="4724027" cy="5623672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594763" y="633887"/>
            <a:ext cx="4045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5º PLANO TEJIDO CELUR </a:t>
            </a:r>
            <a:r>
              <a:rPr lang="es-MX" sz="2400" kern="1200" dirty="0" smtClean="0">
                <a:solidFill>
                  <a:schemeClr val="tx1"/>
                </a:solidFill>
                <a:latin typeface="Gill Sans MT Condensed" panose="020B0506020104020203" pitchFamily="34" charset="0"/>
              </a:rPr>
              <a:t>SUBCUTÁNEO </a:t>
            </a:r>
            <a:endParaRPr lang="es-ES" sz="2400" kern="1200" dirty="0">
              <a:solidFill>
                <a:schemeClr val="tx1"/>
              </a:solidFill>
              <a:latin typeface="Gill Sans MT Condensed" panose="020B0506020104020203" pitchFamily="34" charset="0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6594763" y="1482436"/>
            <a:ext cx="43503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/>
              <a:t>Constituida por tejido conjuntivo y tejido graso, este ultimo disminuye su grosor desde atrás hacia adelante.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6733309" y="3311236"/>
            <a:ext cx="401781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latin typeface="Gill Sans MT Condensed" panose="020B0506020104020203" pitchFamily="34" charset="0"/>
              </a:rPr>
              <a:t>6° PLANO CUTANÉO</a:t>
            </a:r>
          </a:p>
          <a:p>
            <a:endParaRPr lang="es-MX" sz="2400" dirty="0">
              <a:latin typeface="Gill Sans MT Condensed" panose="020B0506020104020203" pitchFamily="34" charset="0"/>
            </a:endParaRPr>
          </a:p>
          <a:p>
            <a:r>
              <a:rPr lang="es-MX" sz="2000" dirty="0" smtClean="0"/>
              <a:t>Constituido por piel gruesa y móvil, muy </a:t>
            </a:r>
            <a:r>
              <a:rPr lang="es-MX" sz="2000" dirty="0" err="1" smtClean="0"/>
              <a:t>vascularizada</a:t>
            </a:r>
            <a:endParaRPr lang="es-MX" sz="2000" dirty="0" smtClean="0"/>
          </a:p>
          <a:p>
            <a:r>
              <a:rPr lang="es-MX" sz="2000" dirty="0" smtClean="0"/>
              <a:t>En hombres suele tener mayor cantidad de folículos pilosos, que en mujeres.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4958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741482" y="3158233"/>
            <a:ext cx="5393600" cy="22804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sz="8000" dirty="0">
                <a:latin typeface="Gill Sans MT Condensed" panose="020B0506020104020203" pitchFamily="34" charset="0"/>
              </a:rPr>
              <a:t>Funciones digestivas que realiza la boca</a:t>
            </a:r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832" y="1119267"/>
            <a:ext cx="4969933" cy="4077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792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00545" y="416802"/>
            <a:ext cx="39901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smtClean="0">
                <a:latin typeface="Gill Sans MT Condensed" panose="020B0506020104020203" pitchFamily="34" charset="0"/>
              </a:rPr>
              <a:t>PALADAR</a:t>
            </a:r>
          </a:p>
          <a:p>
            <a:endParaRPr lang="es-MX" sz="4000" dirty="0">
              <a:latin typeface="Gill Sans MT Condensed" panose="020B0506020104020203" pitchFamily="34" charset="0"/>
            </a:endParaRPr>
          </a:p>
          <a:p>
            <a:r>
              <a:rPr lang="es-MX" sz="2000" dirty="0" smtClean="0"/>
              <a:t>El paladar se encuentra dividido en dos partes: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smtClean="0"/>
              <a:t>paladar óseo o bóveda palatina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000" dirty="0" smtClean="0"/>
              <a:t>Paladar blando o velo del paladar</a:t>
            </a:r>
          </a:p>
          <a:p>
            <a:r>
              <a:rPr lang="es-MX" sz="2000" dirty="0"/>
              <a:t>En la zona de la encía y en el rafe medio del paladar duro presenta una mucosa sésil, </a:t>
            </a:r>
            <a:r>
              <a:rPr lang="es-MX" sz="2000" dirty="0" smtClean="0"/>
              <a:t>el</a:t>
            </a:r>
            <a:r>
              <a:rPr lang="es-MX" sz="2000" dirty="0"/>
              <a:t> </a:t>
            </a:r>
            <a:r>
              <a:rPr lang="es-MX" sz="2000" dirty="0" smtClean="0"/>
              <a:t>epitelio</a:t>
            </a:r>
            <a:r>
              <a:rPr lang="es-MX" sz="2000" dirty="0"/>
              <a:t> de la mucosa sésil es plano </a:t>
            </a:r>
            <a:r>
              <a:rPr lang="es-MX" sz="2000" dirty="0" err="1"/>
              <a:t>pluriestratificado</a:t>
            </a:r>
            <a:r>
              <a:rPr lang="es-MX" sz="2000" dirty="0"/>
              <a:t>. </a:t>
            </a:r>
            <a:endParaRPr lang="es-MX" sz="2000" dirty="0" smtClean="0"/>
          </a:p>
          <a:p>
            <a:endParaRPr lang="es-MX" sz="2000" dirty="0"/>
          </a:p>
          <a:p>
            <a:r>
              <a:rPr lang="es-MX" sz="2000" dirty="0"/>
              <a:t>El paladar blando presenta </a:t>
            </a:r>
            <a:r>
              <a:rPr lang="es-MX" sz="2000" dirty="0" smtClean="0"/>
              <a:t>músculo</a:t>
            </a:r>
            <a:r>
              <a:rPr lang="es-MX" sz="2000" dirty="0"/>
              <a:t> esquelético</a:t>
            </a:r>
            <a:r>
              <a:rPr lang="es-MX" sz="2000" dirty="0" smtClean="0"/>
              <a:t>. Formado por epitelio </a:t>
            </a:r>
            <a:r>
              <a:rPr lang="es-MX" sz="2000" dirty="0" err="1" smtClean="0"/>
              <a:t>pseudoestratificado</a:t>
            </a:r>
            <a:endParaRPr lang="es-MX" sz="2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82" y="300644"/>
            <a:ext cx="6516255" cy="586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247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92727" y="249382"/>
            <a:ext cx="4932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smtClean="0">
                <a:latin typeface="Gill Sans MT Condensed" panose="020B0506020104020203" pitchFamily="34" charset="0"/>
              </a:rPr>
              <a:t>Piso de la boca</a:t>
            </a:r>
          </a:p>
          <a:p>
            <a:endParaRPr lang="es-MX" sz="4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6" y="110836"/>
            <a:ext cx="5444837" cy="6168810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817418" y="1330036"/>
            <a:ext cx="5250873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F</a:t>
            </a:r>
            <a:r>
              <a:rPr lang="es-MX" sz="2000" dirty="0" smtClean="0"/>
              <a:t>ormado principalmente por el musculo</a:t>
            </a:r>
          </a:p>
          <a:p>
            <a:endParaRPr lang="es-MX" sz="2000" dirty="0"/>
          </a:p>
          <a:p>
            <a:r>
              <a:rPr lang="es-MX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err="1" smtClean="0"/>
              <a:t>milohioideos</a:t>
            </a:r>
            <a:r>
              <a:rPr lang="es-MX" sz="2000" dirty="0" smtClean="0"/>
              <a:t> y </a:t>
            </a:r>
            <a:r>
              <a:rPr lang="es-MX" sz="2000" dirty="0" err="1" smtClean="0"/>
              <a:t>genihioideo</a:t>
            </a:r>
            <a:endParaRPr lang="es-MX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Arteria, vena y nervio lingual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err="1" smtClean="0"/>
              <a:t>Grandula</a:t>
            </a:r>
            <a:r>
              <a:rPr lang="es-MX" sz="2000" dirty="0" smtClean="0"/>
              <a:t> sublingual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Conducto excretor sublingual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450749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6600" dirty="0" smtClean="0">
                <a:latin typeface="Baskerville Old Face" panose="02020602080505020303" pitchFamily="18" charset="0"/>
              </a:rPr>
              <a:t>Lengua </a:t>
            </a:r>
            <a:endParaRPr lang="es-MX" sz="6600" dirty="0">
              <a:latin typeface="Baskerville Old Face" panose="02020602080505020303" pitchFamily="18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10216" y="370703"/>
            <a:ext cx="6782624" cy="5618617"/>
          </a:xfrm>
        </p:spPr>
        <p:txBody>
          <a:bodyPr/>
          <a:lstStyle/>
          <a:p>
            <a:r>
              <a:rPr lang="es-MX" dirty="0" smtClean="0"/>
              <a:t>Es un órgano muscular móvil, ubicado en la cavidad oral y otra parte en la bucofaringe. Se conforma de: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Raíz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Cuerpo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Vértice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Superficie dorsal curvada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Superficie inferior</a:t>
            </a:r>
          </a:p>
          <a:p>
            <a:pPr>
              <a:buFont typeface="Courier New" panose="02070309020205020404" pitchFamily="49" charset="0"/>
              <a:buChar char="o"/>
            </a:pPr>
            <a:endParaRPr lang="es-MX" dirty="0" smtClean="0"/>
          </a:p>
          <a:p>
            <a:endParaRPr lang="es-MX" dirty="0" smtClean="0"/>
          </a:p>
          <a:p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827" y="7942923"/>
            <a:ext cx="2138700" cy="2327666"/>
          </a:xfrm>
        </p:spPr>
        <p:txBody>
          <a:bodyPr/>
          <a:lstStyle/>
          <a:p>
            <a:endParaRPr lang="es-MX" dirty="0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26306" t="26264" r="44501" b="11249"/>
          <a:stretch/>
        </p:blipFill>
        <p:spPr bwMode="auto">
          <a:xfrm>
            <a:off x="7574692" y="1442486"/>
            <a:ext cx="3934340" cy="49953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Resultado de imagen para cuerpo, raíz y vértice de la leng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02" y="3027705"/>
            <a:ext cx="2781937" cy="285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95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34684" y="133389"/>
            <a:ext cx="7081663" cy="1386492"/>
          </a:xfrm>
        </p:spPr>
        <p:txBody>
          <a:bodyPr/>
          <a:lstStyle/>
          <a:p>
            <a:r>
              <a:rPr lang="es-MX" dirty="0" smtClean="0">
                <a:latin typeface="Baskerville Old Face" panose="02020602080505020303" pitchFamily="18" charset="0"/>
              </a:rPr>
              <a:t>Papilas linguales</a:t>
            </a:r>
            <a:endParaRPr lang="es-MX" dirty="0">
              <a:latin typeface="Baskerville Old Face" panose="02020602080505020303" pitchFamily="18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07773" y="2187146"/>
            <a:ext cx="72775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3200" dirty="0" smtClean="0"/>
              <a:t>Circunvaladas/Caliciformes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3200" dirty="0" smtClean="0"/>
              <a:t>Foliadas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3200" dirty="0" smtClean="0"/>
              <a:t>Filiformes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MX" sz="3200" dirty="0" smtClean="0"/>
              <a:t>Fungiformes</a:t>
            </a:r>
            <a:endParaRPr lang="es-MX" sz="3200" dirty="0"/>
          </a:p>
        </p:txBody>
      </p:sp>
      <p:pic>
        <p:nvPicPr>
          <p:cNvPr id="1026" name="Picture 2" descr="Resultado de imagen para papilas lingual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1" y="1228948"/>
            <a:ext cx="6459927" cy="4974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29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 smtClean="0">
                <a:latin typeface="Baskerville Old Face" panose="02020602080505020303" pitchFamily="18" charset="0"/>
              </a:rPr>
              <a:t>Mucosa de la lengua</a:t>
            </a:r>
            <a:endParaRPr lang="es-MX" sz="6000" dirty="0">
              <a:latin typeface="Baskerville Old Face" panose="02020602080505020303" pitchFamily="18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>
          <a:xfrm>
            <a:off x="1097280" y="1890584"/>
            <a:ext cx="10308006" cy="4069950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Mucosa del dorso de la lengua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Mucosa de la raíz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Mucosa de la cara inferior de la lengua “sublingual”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/>
              <a:t>Frenillo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</p:txBody>
      </p:sp>
      <p:pic>
        <p:nvPicPr>
          <p:cNvPr id="3074" name="Picture 2" descr="Resultado de imagen para mucosa de la lengu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49" t="25127" r="2808" b="15948"/>
          <a:stretch/>
        </p:blipFill>
        <p:spPr bwMode="auto">
          <a:xfrm>
            <a:off x="6944497" y="1737360"/>
            <a:ext cx="4593775" cy="39695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33160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4285" y="383060"/>
            <a:ext cx="10058400" cy="909457"/>
          </a:xfrm>
        </p:spPr>
        <p:txBody>
          <a:bodyPr>
            <a:normAutofit/>
          </a:bodyPr>
          <a:lstStyle/>
          <a:p>
            <a:r>
              <a:rPr lang="es-MX" sz="5400" dirty="0" smtClean="0">
                <a:latin typeface="Baskerville Old Face" panose="02020602080505020303" pitchFamily="18" charset="0"/>
              </a:rPr>
              <a:t>Músculos de la lengua</a:t>
            </a:r>
            <a:endParaRPr lang="es-MX" sz="5400" dirty="0">
              <a:latin typeface="Baskerville Old Face" panose="02020602080505020303" pitchFamily="18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234777" y="1865870"/>
            <a:ext cx="11652423" cy="4300152"/>
          </a:xfrm>
        </p:spPr>
        <p:txBody>
          <a:bodyPr>
            <a:normAutofit fontScale="85000" lnSpcReduction="20000"/>
          </a:bodyPr>
          <a:lstStyle/>
          <a:p>
            <a:r>
              <a:rPr lang="es-MX" sz="2600" dirty="0" smtClean="0"/>
              <a:t>Pueden ser extrínsecos e Intrínsecos:                                                                                                                                                         Extrínsecos: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600" dirty="0" err="1" smtClean="0"/>
              <a:t>Geniogloso</a:t>
            </a:r>
            <a:endParaRPr lang="es-MX" sz="26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MX" sz="2600" dirty="0" smtClean="0"/>
              <a:t>Hiogloso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600" dirty="0" err="1" smtClean="0"/>
              <a:t>Estilogloso</a:t>
            </a:r>
            <a:endParaRPr lang="es-MX" sz="2600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MX" sz="2600" dirty="0" err="1" smtClean="0"/>
              <a:t>Palatogloso</a:t>
            </a:r>
            <a:endParaRPr lang="es-MX" sz="2600" dirty="0" smtClean="0"/>
          </a:p>
          <a:p>
            <a:pPr marL="0" indent="0">
              <a:buNone/>
            </a:pPr>
            <a:r>
              <a:rPr lang="es-MX" sz="2600" dirty="0" smtClean="0"/>
              <a:t>Intrínsecos: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600" dirty="0" smtClean="0"/>
              <a:t>Longitudinal superior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600" dirty="0" smtClean="0"/>
              <a:t>Longitudinal inferior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600" dirty="0" smtClean="0"/>
              <a:t>Transverso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600" dirty="0" smtClean="0"/>
              <a:t>Vertical</a:t>
            </a:r>
          </a:p>
          <a:p>
            <a:pPr marL="0" indent="0">
              <a:buNone/>
            </a:pPr>
            <a:endParaRPr lang="es-MX" dirty="0" smtClean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4098" name="Picture 2" descr="Resultado de imagen para músculos de la lengu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97" y="1865870"/>
            <a:ext cx="7288403" cy="430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28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sultado de imagen para músculos de la lengua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3" y="271849"/>
            <a:ext cx="6261022" cy="470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esultado de imagen para músculos de la lengu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424" y="1634910"/>
            <a:ext cx="4502922" cy="427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90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271849" y="-411480"/>
            <a:ext cx="3200400" cy="2286000"/>
          </a:xfrm>
        </p:spPr>
        <p:txBody>
          <a:bodyPr>
            <a:normAutofit/>
          </a:bodyPr>
          <a:lstStyle/>
          <a:p>
            <a:r>
              <a:rPr lang="es-MX" sz="4400" dirty="0" smtClean="0">
                <a:latin typeface="Baskerville Old Face" panose="02020602080505020303" pitchFamily="18" charset="0"/>
              </a:rPr>
              <a:t>Inervación de la lengua</a:t>
            </a:r>
            <a:endParaRPr lang="es-MX" sz="4400" dirty="0">
              <a:latin typeface="Baskerville Old Face" panose="02020602080505020303" pitchFamily="18" charset="0"/>
            </a:endParaRPr>
          </a:p>
        </p:txBody>
      </p:sp>
      <p:sp>
        <p:nvSpPr>
          <p:cNvPr id="9" name="Marcador de texto 8"/>
          <p:cNvSpPr>
            <a:spLocks noGrp="1"/>
          </p:cNvSpPr>
          <p:nvPr>
            <p:ph type="body" sz="half" idx="2"/>
          </p:nvPr>
        </p:nvSpPr>
        <p:spPr>
          <a:xfrm>
            <a:off x="457200" y="2026508"/>
            <a:ext cx="3200400" cy="4278696"/>
          </a:xfrm>
        </p:spPr>
        <p:txBody>
          <a:bodyPr>
            <a:normAutofit/>
          </a:bodyPr>
          <a:lstStyle/>
          <a:p>
            <a:r>
              <a:rPr lang="es-MX" sz="2400" dirty="0" smtClean="0"/>
              <a:t>Todos los músculo de la lengua están inervados por el NC XII, el nervio hipogloso, excepto el músculo </a:t>
            </a:r>
            <a:r>
              <a:rPr lang="es-MX" sz="2400" dirty="0" err="1" smtClean="0"/>
              <a:t>palatogloso</a:t>
            </a:r>
            <a:endParaRPr lang="es-MX" sz="2400" dirty="0"/>
          </a:p>
        </p:txBody>
      </p:sp>
      <p:pic>
        <p:nvPicPr>
          <p:cNvPr id="6146" name="Picture 2" descr="Resultado de imagen para inervacion lengu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652" y="234778"/>
            <a:ext cx="7375584" cy="634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38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323968" cy="1419792"/>
          </a:xfrm>
        </p:spPr>
        <p:txBody>
          <a:bodyPr>
            <a:noAutofit/>
          </a:bodyPr>
          <a:lstStyle/>
          <a:p>
            <a:r>
              <a:rPr lang="es-MX" sz="4000" dirty="0" smtClean="0">
                <a:latin typeface="Baskerville Old Face" panose="02020602080505020303" pitchFamily="18" charset="0"/>
              </a:rPr>
              <a:t>Vascularización de la lengua</a:t>
            </a:r>
            <a:endParaRPr lang="es-MX" sz="4000" dirty="0">
              <a:latin typeface="Baskerville Old Face" panose="02020602080505020303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358346" y="2211859"/>
            <a:ext cx="3299254" cy="4093345"/>
          </a:xfrm>
        </p:spPr>
        <p:txBody>
          <a:bodyPr/>
          <a:lstStyle/>
          <a:p>
            <a:r>
              <a:rPr lang="es-MX" dirty="0" smtClean="0"/>
              <a:t>Las arterias de la lengua derivan de arteria lingual, que se origina en la arteria carótida externa. </a:t>
            </a:r>
          </a:p>
          <a:p>
            <a:r>
              <a:rPr lang="es-MX" dirty="0" smtClean="0"/>
              <a:t>Las principales ramas de la arteria lingual son: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Arterias Dorsales de la </a:t>
            </a:r>
            <a:r>
              <a:rPr lang="es-MX" dirty="0" smtClean="0"/>
              <a:t>lengua: Irrigan la raíz y envían una rama </a:t>
            </a:r>
            <a:r>
              <a:rPr lang="es-MX" dirty="0" err="1" smtClean="0"/>
              <a:t>tosilar</a:t>
            </a:r>
            <a:r>
              <a:rPr lang="es-MX" dirty="0" smtClean="0"/>
              <a:t> para la </a:t>
            </a:r>
            <a:r>
              <a:rPr lang="es-MX" dirty="0" err="1" smtClean="0"/>
              <a:t>tosila</a:t>
            </a:r>
            <a:r>
              <a:rPr lang="es-MX" dirty="0" err="1" smtClean="0"/>
              <a:t>r</a:t>
            </a:r>
            <a:r>
              <a:rPr lang="es-MX" dirty="0" smtClean="0"/>
              <a:t> de la </a:t>
            </a:r>
            <a:r>
              <a:rPr lang="es-MX" dirty="0" err="1" smtClean="0"/>
              <a:t>tosila</a:t>
            </a:r>
            <a:r>
              <a:rPr lang="es-MX" dirty="0" smtClean="0"/>
              <a:t> palatina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Arteria profunda de la </a:t>
            </a:r>
            <a:r>
              <a:rPr lang="es-MX" dirty="0" smtClean="0"/>
              <a:t>lengua: Irriga la parte anterior de la lengua</a:t>
            </a:r>
            <a:endParaRPr lang="es-MX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MX" dirty="0" smtClean="0"/>
              <a:t>Arteria </a:t>
            </a:r>
            <a:r>
              <a:rPr lang="es-MX" dirty="0" smtClean="0"/>
              <a:t>sublingual: Irriga la glándula sublingual y el suelo de la boca</a:t>
            </a:r>
            <a:endParaRPr lang="es-MX" dirty="0"/>
          </a:p>
        </p:txBody>
      </p:sp>
      <p:pic>
        <p:nvPicPr>
          <p:cNvPr id="7170" name="Picture 2" descr="Resultado de imagen para arterias de la lengu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421" y="707593"/>
            <a:ext cx="7335579" cy="559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50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234441"/>
          </a:xfrm>
        </p:spPr>
        <p:txBody>
          <a:bodyPr>
            <a:normAutofit fontScale="90000"/>
          </a:bodyPr>
          <a:lstStyle/>
          <a:p>
            <a:pPr algn="ctr"/>
            <a:r>
              <a:rPr lang="es-MX" sz="4800" dirty="0" smtClean="0">
                <a:latin typeface="Baskerville Old Face" panose="02020602080505020303" pitchFamily="18" charset="0"/>
              </a:rPr>
              <a:t>Venas de lengua</a:t>
            </a:r>
            <a:endParaRPr lang="es-MX" sz="4800" dirty="0">
              <a:latin typeface="Baskerville Old Face" panose="02020602080505020303" pitchFamily="18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977081"/>
            <a:ext cx="3200400" cy="432812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2400" dirty="0" smtClean="0"/>
              <a:t>Las Venas </a:t>
            </a:r>
            <a:r>
              <a:rPr lang="es-MX" sz="2400" dirty="0" smtClean="0"/>
              <a:t>dorsales: Acompañan la arteria lingual</a:t>
            </a:r>
            <a:endParaRPr lang="es-MX" sz="2400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s-MX" sz="2400" dirty="0" smtClean="0"/>
              <a:t>Venas </a:t>
            </a:r>
            <a:r>
              <a:rPr lang="es-MX" sz="2400" dirty="0" smtClean="0"/>
              <a:t>profundas: se inician en el vértice de la lengua y discurren posteriormente al lado del frenillo lingual para unirse a la vena sublingual.</a:t>
            </a:r>
            <a:endParaRPr lang="es-MX" sz="2400" dirty="0" smtClean="0"/>
          </a:p>
          <a:p>
            <a:r>
              <a:rPr lang="es-MX" sz="2400" dirty="0" smtClean="0"/>
              <a:t>Todas las venas linguales terminan, directa o indirectamente en la VYI</a:t>
            </a:r>
            <a:endParaRPr lang="es-MX" sz="2400" dirty="0"/>
          </a:p>
        </p:txBody>
      </p:sp>
      <p:pic>
        <p:nvPicPr>
          <p:cNvPr id="8194" name="Picture 2" descr="Resultado de imagen para venas de la lengu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72" t="35796" r="19783" b="8379"/>
          <a:stretch/>
        </p:blipFill>
        <p:spPr bwMode="auto">
          <a:xfrm>
            <a:off x="4634908" y="939114"/>
            <a:ext cx="6800986" cy="4905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83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87891" y="110836"/>
            <a:ext cx="11360800" cy="1559282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sz="7200" dirty="0">
                <a:solidFill>
                  <a:srgbClr val="002060"/>
                </a:solidFill>
                <a:latin typeface="Baskerville Old Face" panose="02020602080505020303" pitchFamily="18" charset="0"/>
              </a:rPr>
              <a:t>M</a:t>
            </a:r>
            <a:r>
              <a:rPr lang="es" sz="7200" dirty="0" smtClean="0">
                <a:solidFill>
                  <a:srgbClr val="002060"/>
                </a:solidFill>
                <a:latin typeface="Baskerville Old Face" panose="02020602080505020303" pitchFamily="18" charset="0"/>
              </a:rPr>
              <a:t>asticación</a:t>
            </a:r>
            <a:endParaRPr lang="es" sz="7200" dirty="0">
              <a:solidFill>
                <a:srgbClr val="00206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277054" y="2017616"/>
            <a:ext cx="6714400" cy="3952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sz="2400" dirty="0">
                <a:solidFill>
                  <a:srgbClr val="002060"/>
                </a:solidFill>
                <a:latin typeface="Bree Serif"/>
                <a:ea typeface="Bree Serif"/>
                <a:cs typeface="Bree Serif"/>
                <a:sym typeface="Bree Serif"/>
              </a:rPr>
              <a:t>Proceso mediante el cual la comida es triturada con ayuda de movimientos de las mandíbulas, acción de las piezas dentales y los movimientos coordinados automáticos de la lengua y otros músculos de la cavidad oral, que son controlados por un centro en el tallo encefálico</a:t>
            </a:r>
          </a:p>
          <a:p>
            <a:pPr>
              <a:buNone/>
            </a:pPr>
            <a:r>
              <a:rPr lang="es" dirty="0">
                <a:solidFill>
                  <a:srgbClr val="000000"/>
                </a:solidFill>
              </a:rPr>
              <a:t>                                                       </a:t>
            </a:r>
          </a:p>
          <a:p>
            <a:pPr>
              <a:buNone/>
            </a:pPr>
            <a:endParaRPr dirty="0"/>
          </a:p>
          <a:p>
            <a:pPr>
              <a:buNone/>
            </a:pPr>
            <a:endParaRPr dirty="0"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454" y="2376700"/>
            <a:ext cx="4968099" cy="37299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05876552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600" dirty="0" smtClean="0">
                <a:latin typeface="Baskerville Old Face" panose="02020602080505020303" pitchFamily="18" charset="0"/>
              </a:rPr>
              <a:t>Drenaje Linfático</a:t>
            </a:r>
            <a:endParaRPr lang="es-MX" sz="6600" dirty="0">
              <a:latin typeface="Baskerville Old Face" panose="02020602080505020303" pitchFamily="18" charset="0"/>
            </a:endParaRPr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370704" y="1845734"/>
            <a:ext cx="3286896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MX" sz="2400" dirty="0" smtClean="0"/>
              <a:t>La linfa del tercio posterior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400" dirty="0" smtClean="0"/>
              <a:t>La linfa de la porción medial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400" dirty="0" smtClean="0"/>
              <a:t>La linfa de las porciones laterales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MX" sz="2400" dirty="0" smtClean="0"/>
              <a:t>La linfa del vértice de la lengua y el frenillo</a:t>
            </a:r>
          </a:p>
          <a:p>
            <a:pPr>
              <a:buFont typeface="Wingdings" panose="05000000000000000000" pitchFamily="2" charset="2"/>
              <a:buChar char="§"/>
            </a:pPr>
            <a:endParaRPr lang="es-MX" dirty="0"/>
          </a:p>
        </p:txBody>
      </p:sp>
      <p:pic>
        <p:nvPicPr>
          <p:cNvPr id="9220" name="Picture 4" descr="Resultado de imagen para drenaje linfatico de la lengu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8" t="25343" r="9535" b="8074"/>
          <a:stretch/>
        </p:blipFill>
        <p:spPr bwMode="auto">
          <a:xfrm>
            <a:off x="3800872" y="1737360"/>
            <a:ext cx="8131636" cy="460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82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1909042" y="235527"/>
            <a:ext cx="8395891" cy="1651822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" sz="7200" dirty="0">
                <a:latin typeface="Gill Sans MT Condensed" panose="020B0506020104020203" pitchFamily="34" charset="0"/>
              </a:rPr>
              <a:t>Glándulas salivales mayores</a:t>
            </a: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964" y="1887349"/>
            <a:ext cx="10318787" cy="41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449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53667" y="701800"/>
            <a:ext cx="7491600" cy="1673100"/>
          </a:xfrm>
        </p:spPr>
        <p:txBody>
          <a:bodyPr/>
          <a:lstStyle/>
          <a:p>
            <a:r>
              <a:rPr lang="es-MX" dirty="0" smtClean="0">
                <a:latin typeface="Baskerville Old Face" panose="02020602080505020303" pitchFamily="18" charset="0"/>
              </a:rPr>
              <a:t>¿Qué son?</a:t>
            </a:r>
            <a:endParaRPr lang="es-MX" dirty="0">
              <a:latin typeface="Baskerville Old Face" panose="02020602080505020303" pitchFamily="18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6700" y="2209800"/>
            <a:ext cx="8813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600" b="1" dirty="0">
                <a:solidFill>
                  <a:srgbClr val="F3F3F3"/>
                </a:solidFill>
                <a:latin typeface="Amatic SC"/>
              </a:rPr>
              <a:t>Son glándulas de secreción externa que se encuentran ubicadas en el sistema digestivo superior (cavidad bucal), cuya función es producir y secretar la saliva.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158360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sz="half" idx="2"/>
          </p:nvPr>
        </p:nvSpPr>
        <p:spPr>
          <a:xfrm>
            <a:off x="406400" y="731520"/>
            <a:ext cx="3200400" cy="3379124"/>
          </a:xfrm>
        </p:spPr>
        <p:txBody>
          <a:bodyPr>
            <a:normAutofit/>
          </a:bodyPr>
          <a:lstStyle/>
          <a:p>
            <a:r>
              <a:rPr lang="es-MX" sz="3200" b="1" dirty="0"/>
              <a:t>Unidad funcional(Estroma): Lóbulos y Lobulillos </a:t>
            </a:r>
            <a:endParaRPr lang="es-MX" sz="3200" dirty="0"/>
          </a:p>
          <a:p>
            <a:r>
              <a:rPr lang="es-MX" sz="3200" b="1" dirty="0"/>
              <a:t>Parénquima: </a:t>
            </a:r>
            <a:r>
              <a:rPr lang="es-MX" sz="3200" b="1" dirty="0" err="1"/>
              <a:t>Acinos</a:t>
            </a:r>
            <a:r>
              <a:rPr lang="es-MX" sz="3200" b="1" dirty="0"/>
              <a:t> serosos</a:t>
            </a:r>
            <a:endParaRPr lang="es-MX" sz="3200" dirty="0"/>
          </a:p>
        </p:txBody>
      </p:sp>
      <p:pic>
        <p:nvPicPr>
          <p:cNvPr id="14338" name="Picture 2" descr="https://lh3.googleusercontent.com/p5CpfdsUN9PJfhmCJNdA63VvXIpMs9CWxDc4e9zWK39DnT7pKiB69UxeFJt7AZxsRhpswlwzn4L6yzTLMl0b27hqQVQRLt10OJ7-AXJbhzrvox0M3BKXYeYqM33hORkfKCjLcVaLBkU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1" y="1141413"/>
            <a:ext cx="4419600" cy="5462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8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33528" y="692727"/>
            <a:ext cx="11273600" cy="861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FF0000"/>
                </a:solidFill>
              </a:rPr>
              <a:t>Parótida</a:t>
            </a:r>
          </a:p>
        </p:txBody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152400" y="2010767"/>
            <a:ext cx="6678400" cy="3997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la más grande, situada posteriormente a la rama de la mandíbula,debajo del conducto auditivo externo.</a:t>
            </a:r>
          </a:p>
          <a:p>
            <a:pPr>
              <a:lnSpc>
                <a:spcPct val="100000"/>
              </a:lnSpc>
              <a:buNone/>
            </a:pPr>
            <a:r>
              <a:rPr lang="es" sz="21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lobulada y de coloración grisáceo-amarillenta. Su peso es de 25g en promedio.</a:t>
            </a:r>
          </a:p>
          <a:p>
            <a:pPr>
              <a:lnSpc>
                <a:spcPct val="100000"/>
              </a:lnSpc>
              <a:buNone/>
            </a:pPr>
            <a:r>
              <a:rPr lang="es" sz="2133" dirty="0">
                <a:solidFill>
                  <a:srgbClr val="12141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Las glándulas parótidas producen la saliva que ayuda a las personas a masticar y tragar.</a:t>
            </a:r>
          </a:p>
          <a:p>
            <a:pPr>
              <a:lnSpc>
                <a:spcPct val="100000"/>
              </a:lnSpc>
              <a:buNone/>
            </a:pPr>
            <a:r>
              <a:rPr lang="es" sz="2133" dirty="0">
                <a:solidFill>
                  <a:srgbClr val="12141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Histología:Tejido conectivo denso irregular</a:t>
            </a:r>
          </a:p>
          <a:p>
            <a:pPr>
              <a:lnSpc>
                <a:spcPct val="100000"/>
              </a:lnSpc>
              <a:buNone/>
            </a:pPr>
            <a:endParaRPr dirty="0">
              <a:solidFill>
                <a:srgbClr val="12141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Shape 144"/>
          <p:cNvPicPr preferRelativeResize="0"/>
          <p:nvPr/>
        </p:nvPicPr>
        <p:blipFill rotWithShape="1">
          <a:blip r:embed="rId3">
            <a:alphaModFix/>
          </a:blip>
          <a:srcRect l="16733" t="7518" r="19494" b="15758"/>
          <a:stretch/>
        </p:blipFill>
        <p:spPr>
          <a:xfrm>
            <a:off x="6588700" y="2010767"/>
            <a:ext cx="5495565" cy="32434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02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355733" y="668800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FF0000"/>
                </a:solidFill>
              </a:rPr>
              <a:t>Submandibular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55733" y="2498800"/>
            <a:ext cx="7601127" cy="1646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 situada en la porción lateral de la región suprahioidea.</a:t>
            </a:r>
          </a:p>
          <a:p>
            <a:pPr>
              <a:lnSpc>
                <a:spcPct val="100000"/>
              </a:lnSpc>
              <a:buNone/>
            </a:pPr>
            <a:r>
              <a:rPr lang="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Pesa 7 g aproximadamente, su coloración es ligeramente rosada.</a:t>
            </a:r>
          </a:p>
          <a:p>
            <a:pPr>
              <a:lnSpc>
                <a:spcPct val="100000"/>
              </a:lnSpc>
              <a:buNone/>
            </a:pPr>
            <a:r>
              <a:rPr lang="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Tejido conectivo denso irregular</a:t>
            </a:r>
          </a:p>
          <a:p>
            <a:pPr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0122" y="2042800"/>
            <a:ext cx="3810000" cy="3352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57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650335" y="6252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>
                <a:solidFill>
                  <a:srgbClr val="FF0000"/>
                </a:solidFill>
              </a:rPr>
              <a:t>Sublingual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50335" y="2181754"/>
            <a:ext cx="4796236" cy="5050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Está situada en el suelo de la boca, es alargada y aplanada transversalmente.</a:t>
            </a:r>
          </a:p>
          <a:p>
            <a:pPr>
              <a:buNone/>
            </a:pPr>
            <a:r>
              <a:rPr lang="e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Pesa 3 g y mide 3 cm de largo, su coloración es rosada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l="24127" t="26351" r="10487"/>
          <a:stretch/>
        </p:blipFill>
        <p:spPr>
          <a:xfrm>
            <a:off x="6330735" y="1159267"/>
            <a:ext cx="5373865" cy="4539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784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4358800" y="178275"/>
            <a:ext cx="4072800" cy="1175866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" dirty="0">
                <a:solidFill>
                  <a:srgbClr val="4A86E8"/>
                </a:solidFill>
              </a:rPr>
              <a:t>Dientes</a:t>
            </a:r>
          </a:p>
        </p:txBody>
      </p:sp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1671169" y="886541"/>
            <a:ext cx="4072800" cy="9352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" dirty="0">
                <a:solidFill>
                  <a:srgbClr val="FF0000"/>
                </a:solidFill>
              </a:rPr>
              <a:t>Anatomía </a:t>
            </a:r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13" y="1656637"/>
            <a:ext cx="4411725" cy="422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5200" y="1549002"/>
            <a:ext cx="5274187" cy="4223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4413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211746" y="598284"/>
            <a:ext cx="6234581" cy="722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sz="6000" dirty="0">
                <a:solidFill>
                  <a:srgbClr val="4A86E8"/>
                </a:solidFill>
                <a:latin typeface="Gill Sans MT Condensed" panose="020B0506020104020203" pitchFamily="34" charset="0"/>
              </a:rPr>
              <a:t>Histología</a:t>
            </a:r>
          </a:p>
        </p:txBody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831200" y="1722028"/>
            <a:ext cx="11360800" cy="4811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8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Esmalte</a:t>
            </a:r>
          </a:p>
          <a:p>
            <a:pPr>
              <a:spcBef>
                <a:spcPts val="533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Origen: Ectodermo</a:t>
            </a:r>
          </a:p>
          <a:p>
            <a:pPr>
              <a:spcBef>
                <a:spcPts val="8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Dentina</a:t>
            </a:r>
          </a:p>
          <a:p>
            <a:pPr>
              <a:spcBef>
                <a:spcPts val="533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Tejido conectivo especializado, duro y mineralizado, tiene el mayor volumen del diente, a mayor edad la dentina es más gruesa.</a:t>
            </a:r>
          </a:p>
          <a:p>
            <a:pPr>
              <a:spcBef>
                <a:spcPts val="533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dentina es la primera en formarse.</a:t>
            </a:r>
          </a:p>
          <a:p>
            <a:pPr>
              <a:spcBef>
                <a:spcPts val="8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Pulpa</a:t>
            </a:r>
          </a:p>
          <a:p>
            <a:pPr>
              <a:spcBef>
                <a:spcPts val="533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Tejido conectivo laxo especializado.</a:t>
            </a:r>
          </a:p>
          <a:p>
            <a:pPr>
              <a:spcBef>
                <a:spcPts val="533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Origen: ectomesénquima o mesodermo</a:t>
            </a:r>
          </a:p>
          <a:p>
            <a:pPr>
              <a:spcBef>
                <a:spcPts val="80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Cemento</a:t>
            </a:r>
          </a:p>
          <a:p>
            <a:pPr>
              <a:spcBef>
                <a:spcPts val="533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Tejido conectivo calcificado.</a:t>
            </a:r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8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499400" y="401781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sz="5867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Tipos de dientes y su función</a:t>
            </a:r>
          </a:p>
        </p:txBody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401746" y="2063967"/>
            <a:ext cx="88720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1067"/>
              </a:spcBef>
              <a:spcAft>
                <a:spcPts val="0"/>
              </a:spcAft>
              <a:buNone/>
            </a:pPr>
            <a:r>
              <a:rPr lang="es" sz="4267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Incisivos: </a:t>
            </a:r>
            <a:r>
              <a:rPr lang="e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Dientes centrales y laterales, superiores e inferiores.  (8 dientes en total)</a:t>
            </a:r>
          </a:p>
          <a:p>
            <a:pPr>
              <a:spcBef>
                <a:spcPts val="933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 función es incidir o cortar los alimentos.</a:t>
            </a:r>
          </a:p>
          <a:p>
            <a:pPr>
              <a:buNone/>
            </a:pPr>
            <a:r>
              <a:rPr lang="e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Son importantes para desde el punto de vista fonético</a:t>
            </a:r>
          </a:p>
        </p:txBody>
      </p:sp>
      <p:pic>
        <p:nvPicPr>
          <p:cNvPr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9742" y="1232953"/>
            <a:ext cx="2590800" cy="4813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901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2118383" y="216850"/>
            <a:ext cx="7925967" cy="1734400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sz="9600" dirty="0">
                <a:solidFill>
                  <a:schemeClr val="tx1"/>
                </a:solidFill>
                <a:latin typeface="Baskerville Old Face" panose="02020602080505020303" pitchFamily="18" charset="0"/>
              </a:rPr>
              <a:t>Deglución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723367" y="2176233"/>
            <a:ext cx="10716000" cy="14968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dirty="0">
                <a:solidFill>
                  <a:schemeClr val="tx1">
                    <a:lumMod val="75000"/>
                    <a:lumOff val="25000"/>
                  </a:schemeClr>
                </a:solidFill>
                <a:latin typeface="Bree Serif"/>
                <a:ea typeface="Bree Serif"/>
                <a:cs typeface="Bree Serif"/>
                <a:sym typeface="Bree Serif"/>
              </a:rPr>
              <a:t>Proceso por el cual la comida, pasa de la boca al esófago, atravesando la faringe; el centro de la coordinación de la deglución se ubica en el tallo encefálico.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666" y="2924633"/>
            <a:ext cx="6521400" cy="2960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912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332472" y="1818017"/>
            <a:ext cx="81060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1067"/>
              </a:spcBef>
              <a:spcAft>
                <a:spcPts val="0"/>
              </a:spcAft>
              <a:buNone/>
            </a:pPr>
            <a:r>
              <a:rPr lang="es" sz="4267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Caninos: </a:t>
            </a:r>
            <a:r>
              <a:rPr lang="es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Situados distalmente a los incisivos laterales. (4 caninos en total)</a:t>
            </a:r>
          </a:p>
          <a:p>
            <a:pPr>
              <a:spcBef>
                <a:spcPts val="933"/>
              </a:spcBef>
              <a:spcAft>
                <a:spcPts val="0"/>
              </a:spcAft>
              <a:buNone/>
            </a:pPr>
            <a:r>
              <a:rPr lang="es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 función es desgarrar los alimentos, es el diente guía en los movimientos mandibulares.</a:t>
            </a:r>
          </a:p>
          <a:p>
            <a:pPr>
              <a:buNone/>
            </a:pPr>
            <a:endParaRPr dirty="0"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1336" y="1244942"/>
            <a:ext cx="2655299" cy="47407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372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553474" y="667358"/>
            <a:ext cx="8022399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1067"/>
              </a:spcBef>
              <a:spcAft>
                <a:spcPts val="0"/>
              </a:spcAft>
              <a:buNone/>
            </a:pPr>
            <a:r>
              <a:rPr lang="es" sz="4267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Premolares:</a:t>
            </a:r>
            <a:r>
              <a:rPr lang="es" sz="3733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les llama así porque se encuentran en el arco antes de los molares, forman el primer grupo de dientes posteriores, son dos en cada cuadrante (8 en total).</a:t>
            </a:r>
          </a:p>
          <a:p>
            <a:pPr>
              <a:spcBef>
                <a:spcPts val="933"/>
              </a:spcBef>
              <a:spcAft>
                <a:spcPts val="0"/>
              </a:spcAft>
              <a:buNone/>
            </a:pPr>
            <a:r>
              <a:rPr lang="es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 función es, como su propio nombre indica, moler o triturar  los alimentos previamente cortados por los incisivos y caninos.</a:t>
            </a:r>
          </a:p>
          <a:p>
            <a:pPr>
              <a:buNone/>
            </a:pPr>
            <a:endParaRPr dirty="0"/>
          </a:p>
        </p:txBody>
      </p:sp>
      <p:pic>
        <p:nvPicPr>
          <p:cNvPr id="191" name="Shape 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5533" y="1298637"/>
            <a:ext cx="2514600" cy="443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504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551586" y="1843983"/>
            <a:ext cx="781656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1067"/>
              </a:spcBef>
              <a:spcAft>
                <a:spcPts val="0"/>
              </a:spcAft>
              <a:buNone/>
            </a:pPr>
            <a:r>
              <a:rPr lang="es" sz="4267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Molares: </a:t>
            </a:r>
            <a:r>
              <a:rPr lang="es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Forman el segundo grupo de dientes posteriores, derechos o izquierdos, superiores o inferiores (12 en total).</a:t>
            </a:r>
          </a:p>
          <a:p>
            <a:pPr>
              <a:spcBef>
                <a:spcPts val="933"/>
              </a:spcBef>
              <a:spcAft>
                <a:spcPts val="0"/>
              </a:spcAft>
              <a:buNone/>
            </a:pPr>
            <a:r>
              <a:rPr lang="es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 función es masticar y triturar .</a:t>
            </a:r>
          </a:p>
          <a:p>
            <a:pPr>
              <a:buNone/>
            </a:pPr>
            <a:endParaRPr sz="4267" b="1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7732" y="1154083"/>
            <a:ext cx="3035300" cy="5143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80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title"/>
          </p:nvPr>
        </p:nvSpPr>
        <p:spPr>
          <a:xfrm>
            <a:off x="415600" y="455969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FF0000"/>
                </a:solidFill>
              </a:rPr>
              <a:t>Arcadas Dentarias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415600" y="1876737"/>
            <a:ext cx="7184400" cy="3544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933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 la sucesión de dientes uno a continuación del otro en forma ordenada y con forma de herradura.</a:t>
            </a:r>
          </a:p>
          <a:p>
            <a:pPr>
              <a:spcBef>
                <a:spcPts val="933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En la cavidad tenemos dos arcadas:</a:t>
            </a:r>
          </a:p>
          <a:p>
            <a:pPr>
              <a:spcBef>
                <a:spcPts val="1067"/>
              </a:spcBef>
              <a:spcAft>
                <a:spcPts val="0"/>
              </a:spcAft>
              <a:buNone/>
            </a:pPr>
            <a:r>
              <a:rPr lang="es" sz="4267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Arcada Maxilar:</a:t>
            </a:r>
            <a:r>
              <a:rPr lang="es" sz="32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Forma el paladar y las crestas alveolares que sostienen los dientes.</a:t>
            </a:r>
          </a:p>
          <a:p>
            <a:pPr>
              <a:buNone/>
            </a:pPr>
            <a:endParaRPr dirty="0"/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4219" y="1171200"/>
            <a:ext cx="3924300" cy="471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597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467178" y="1111313"/>
            <a:ext cx="5905912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Aft>
                <a:spcPts val="0"/>
              </a:spcAft>
              <a:buNone/>
            </a:pPr>
            <a:r>
              <a:rPr lang="es" sz="3733" dirty="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Arcada mandibular</a:t>
            </a:r>
          </a:p>
          <a:p>
            <a:pPr>
              <a:spcAft>
                <a:spcPts val="0"/>
              </a:spcAft>
              <a:buNone/>
            </a:pPr>
            <a:r>
              <a:rPr lang="es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Contiene la lengua, el músculo geniogloso, glándula submandibular y parótida.</a:t>
            </a:r>
          </a:p>
          <a:p>
            <a:pPr>
              <a:spcAft>
                <a:spcPts val="0"/>
              </a:spcAft>
              <a:buNone/>
            </a:pPr>
            <a:r>
              <a:rPr lang="es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Crestas alveolares que sostienen los dientes inferiores.</a:t>
            </a:r>
          </a:p>
          <a:p>
            <a:pPr>
              <a:buNone/>
            </a:pPr>
            <a:endParaRPr dirty="0"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9174" y="1643674"/>
            <a:ext cx="4178300" cy="382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078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title"/>
          </p:nvPr>
        </p:nvSpPr>
        <p:spPr>
          <a:xfrm>
            <a:off x="116367" y="67300"/>
            <a:ext cx="11360800" cy="66699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FF0000"/>
                </a:solidFill>
              </a:rPr>
              <a:t>Primera Dentición</a:t>
            </a:r>
          </a:p>
        </p:txBody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1291540" y="4823691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933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Aparecen desde los 6 meses y se completa entre los 2.5 o 3 años. Permanecen hasta los 9 o 10 </a:t>
            </a:r>
            <a:r>
              <a:rPr lang="es" sz="2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años.</a:t>
            </a:r>
          </a:p>
          <a:p>
            <a:pPr>
              <a:spcBef>
                <a:spcPts val="933"/>
              </a:spcBef>
              <a:spcAft>
                <a:spcPts val="0"/>
              </a:spcAft>
              <a:buNone/>
            </a:pPr>
            <a:r>
              <a:rPr lang="es" sz="2800" dirty="0" smtClea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Consta </a:t>
            </a:r>
            <a:r>
              <a:rPr lang="e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 20 dientes, 8 son incisivos, 4 caninos y 8 molares.</a:t>
            </a:r>
          </a:p>
          <a:p>
            <a:pPr>
              <a:buNone/>
            </a:pPr>
            <a:endParaRPr dirty="0"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267" y="734291"/>
            <a:ext cx="10756900" cy="4089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29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415600" y="139133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>
                <a:solidFill>
                  <a:srgbClr val="FF0000"/>
                </a:solidFill>
              </a:rPr>
              <a:t>Segunda Dentición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515719" y="4886885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1067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Comienza a aparecer a partir de los 6 años.</a:t>
            </a:r>
          </a:p>
          <a:p>
            <a:pPr>
              <a:spcBef>
                <a:spcPts val="1067"/>
              </a:spcBef>
              <a:spcAft>
                <a:spcPts val="0"/>
              </a:spcAft>
              <a:buNone/>
            </a:pPr>
            <a:r>
              <a:rPr lang="es" sz="2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Consta de 32 dientes: 8 incisivos, 4 caninos, 8 premolares y 12 molares. Son permanentes. </a:t>
            </a:r>
          </a:p>
          <a:p>
            <a:pPr>
              <a:buNone/>
            </a:pPr>
            <a:endParaRPr sz="3200" dirty="0"/>
          </a:p>
        </p:txBody>
      </p:sp>
      <p:pic>
        <p:nvPicPr>
          <p:cNvPr id="224" name="Shape 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446" y="996618"/>
            <a:ext cx="10408000" cy="40453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48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476009" y="826401"/>
            <a:ext cx="11360800" cy="766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FF0000"/>
                </a:solidFill>
              </a:rPr>
              <a:t>Irrigación 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639048" y="1637567"/>
            <a:ext cx="4210042" cy="1045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 dirty="0"/>
              <a:t>La circulación venosa de los incisivos y caninos es llevada por las venas pulpares, las cuales se unen con las venas óseas formando la vena dentaria anterior y drenan en el plexo venoso pterigomaxilar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612164" y="4594400"/>
            <a:ext cx="9526800" cy="9236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s" sz="2400" dirty="0"/>
              <a:t>La circulación venosa de los molares y premolares comienza en las venas pulpares que se fusionan con las venas óseas formando las venas dentarias posteriores, drenan en el plexo venoso pterigomaxilar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999267" y="2677233"/>
            <a:ext cx="5595600" cy="39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endParaRPr sz="2400"/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85643" y="766000"/>
            <a:ext cx="6574179" cy="33908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66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hape 239"/>
          <p:cNvPicPr preferRelativeResize="0"/>
          <p:nvPr/>
        </p:nvPicPr>
        <p:blipFill rotWithShape="1">
          <a:blip r:embed="rId3">
            <a:alphaModFix/>
          </a:blip>
          <a:srcRect t="11907" r="1185" b="24418"/>
          <a:stretch/>
        </p:blipFill>
        <p:spPr>
          <a:xfrm>
            <a:off x="2944680" y="210108"/>
            <a:ext cx="9059532" cy="4378133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12015" y="3862128"/>
            <a:ext cx="566533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  <a:buNone/>
            </a:pPr>
            <a:r>
              <a:rPr lang="e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circulación venosa de la encía comienza por las venas gingivo yugales y la vena suborbitaria recoge la sangre.</a:t>
            </a:r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endParaRPr sz="1867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00000"/>
              </a:lnSpc>
              <a:spcAft>
                <a:spcPts val="0"/>
              </a:spcAft>
              <a:buNone/>
            </a:pPr>
            <a:r>
              <a:rPr lang="es" sz="1867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circulación venosa de la bóveda palatina, sigue el trayecto de las venas internas palatinas y drenan en el plexo venoso pterigomaxilar.</a:t>
            </a:r>
          </a:p>
          <a:p>
            <a:pPr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60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415600" y="4402412"/>
            <a:ext cx="11360800" cy="1670985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spcBef>
                <a:spcPts val="1067"/>
              </a:spcBef>
              <a:spcAft>
                <a:spcPts val="0"/>
              </a:spcAft>
              <a:buNone/>
            </a:pPr>
            <a:r>
              <a:rPr lang="es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Los dientes superiores drenan su linfa preferentemente hacia los linfonodos submandibulares. Los dientes inferiores pueden drenar su linfa hacia los linfonodos submentonianos.</a:t>
            </a:r>
          </a:p>
          <a:p>
            <a:pPr>
              <a:buNone/>
            </a:pPr>
            <a:endParaRPr sz="3200" dirty="0"/>
          </a:p>
        </p:txBody>
      </p:sp>
      <p:pic>
        <p:nvPicPr>
          <p:cNvPr id="246" name="Shape 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3524" y="1240223"/>
            <a:ext cx="4896067" cy="3081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236" y="645465"/>
            <a:ext cx="4064000" cy="38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415600" y="91267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FF0000"/>
                </a:solidFill>
              </a:rPr>
              <a:t>Drenaje Linfático</a:t>
            </a:r>
          </a:p>
        </p:txBody>
      </p:sp>
    </p:spTree>
    <p:extLst>
      <p:ext uri="{BB962C8B-B14F-4D97-AF65-F5344CB8AC3E}">
        <p14:creationId xmlns:p14="http://schemas.microsoft.com/office/powerpoint/2010/main" val="9065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548782" y="580512"/>
            <a:ext cx="10785055" cy="1495424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r>
              <a:rPr lang="es" dirty="0">
                <a:solidFill>
                  <a:srgbClr val="FFC000"/>
                </a:solidFill>
                <a:latin typeface="Baskerville Old Face" panose="02020602080505020303" pitchFamily="18" charset="0"/>
              </a:rPr>
              <a:t>Funciones no digestivas de la boca</a:t>
            </a:r>
          </a:p>
        </p:txBody>
      </p:sp>
      <p:sp>
        <p:nvSpPr>
          <p:cNvPr id="101" name="Shape 101"/>
          <p:cNvSpPr txBox="1">
            <a:spLocks noGrp="1"/>
          </p:cNvSpPr>
          <p:nvPr>
            <p:ph type="body" idx="2"/>
          </p:nvPr>
        </p:nvSpPr>
        <p:spPr>
          <a:xfrm>
            <a:off x="6502873" y="1216867"/>
            <a:ext cx="5116000" cy="54916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>
              <a:buNone/>
            </a:pPr>
            <a:r>
              <a:rPr lang="es" sz="2133" dirty="0" smtClean="0"/>
              <a:t>-Ayuda en </a:t>
            </a:r>
            <a:r>
              <a:rPr lang="es" sz="2133" dirty="0"/>
              <a:t>las expresiones faciales.                        </a:t>
            </a:r>
            <a:r>
              <a:rPr lang="es" sz="2133" dirty="0" smtClean="0"/>
              <a:t>                </a:t>
            </a:r>
            <a:r>
              <a:rPr lang="es" sz="2400" dirty="0" smtClean="0"/>
              <a:t>-</a:t>
            </a:r>
            <a:r>
              <a:rPr lang="es" sz="1867" dirty="0"/>
              <a:t>F</a:t>
            </a:r>
            <a:r>
              <a:rPr lang="es" sz="2133" dirty="0"/>
              <a:t>acilita la articulación de la voz.                                 -Ayuda </a:t>
            </a:r>
            <a:r>
              <a:rPr lang="es" sz="2133" dirty="0" smtClean="0"/>
              <a:t>a </a:t>
            </a:r>
            <a:r>
              <a:rPr lang="es" sz="2133" dirty="0"/>
              <a:t>saliva ayuda a limpiar mucosas y dientes .                       </a:t>
            </a:r>
            <a:r>
              <a:rPr lang="es" sz="2133" dirty="0" smtClean="0"/>
              <a:t>                                             </a:t>
            </a:r>
            <a:r>
              <a:rPr lang="es" sz="2133" dirty="0"/>
              <a:t>-lubricar y proteger tejidos blandos y duros, a través de la saliva                               -Indicador de salud del individuo </a:t>
            </a:r>
            <a:r>
              <a:rPr lang="es" sz="2133" dirty="0" smtClean="0"/>
              <a:t>                        -</a:t>
            </a:r>
            <a:r>
              <a:rPr lang="es" sz="2133" dirty="0"/>
              <a:t>Emite sonidos para permitir la comunicación.</a:t>
            </a:r>
          </a:p>
          <a:p>
            <a:pPr>
              <a:buNone/>
            </a:pPr>
            <a:endParaRPr dirty="0"/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310" y="2281122"/>
            <a:ext cx="5116000" cy="3069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304693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8000" dirty="0" smtClean="0">
                <a:latin typeface="Baskerville Old Face" panose="02020602080505020303" pitchFamily="18" charset="0"/>
              </a:rPr>
              <a:t>Saliva</a:t>
            </a:r>
            <a:endParaRPr lang="es-MX" sz="8000" dirty="0">
              <a:latin typeface="Baskerville Old Face" panose="02020602080505020303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15600" y="1638233"/>
            <a:ext cx="5688638" cy="4453600"/>
          </a:xfrm>
        </p:spPr>
        <p:txBody>
          <a:bodyPr>
            <a:normAutofit/>
          </a:bodyPr>
          <a:lstStyle/>
          <a:p>
            <a:r>
              <a:rPr lang="es-MX" sz="2800" dirty="0">
                <a:solidFill>
                  <a:schemeClr val="tx1"/>
                </a:solidFill>
                <a:latin typeface="Baskerville Old Face" panose="02020602080505020303" pitchFamily="18" charset="0"/>
              </a:rPr>
              <a:t>F</a:t>
            </a:r>
            <a:r>
              <a:rPr lang="es-MX" sz="28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luido </a:t>
            </a:r>
            <a:r>
              <a:rPr lang="es-MX" sz="2800" dirty="0">
                <a:solidFill>
                  <a:schemeClr val="tx1"/>
                </a:solidFill>
                <a:latin typeface="Baskerville Old Face" panose="02020602080505020303" pitchFamily="18" charset="0"/>
              </a:rPr>
              <a:t>líquido de reacción alcalina complejo, algo viscoso producido por las </a:t>
            </a:r>
            <a:r>
              <a:rPr lang="es-MX" sz="28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glándulas salivales en </a:t>
            </a:r>
            <a:r>
              <a:rPr lang="es-MX" sz="2800" dirty="0">
                <a:solidFill>
                  <a:schemeClr val="tx1"/>
                </a:solidFill>
                <a:latin typeface="Baskerville Old Face" panose="02020602080505020303" pitchFamily="18" charset="0"/>
              </a:rPr>
              <a:t>la cavidad bucal e involucrado en la primera fase de la digestión</a:t>
            </a:r>
            <a:r>
              <a:rPr lang="es-MX" sz="28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.</a:t>
            </a:r>
          </a:p>
          <a:p>
            <a:r>
              <a:rPr lang="es-MX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Se estima que </a:t>
            </a:r>
            <a:r>
              <a:rPr lang="es-MX" sz="24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la</a:t>
            </a:r>
            <a:r>
              <a:rPr lang="es-MX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s-MX" sz="2400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boca está </a:t>
            </a:r>
            <a:r>
              <a:rPr lang="es-MX" sz="2400" dirty="0">
                <a:solidFill>
                  <a:schemeClr val="tx1"/>
                </a:solidFill>
                <a:latin typeface="Baskerville Old Face" panose="02020602080505020303" pitchFamily="18" charset="0"/>
              </a:rPr>
              <a:t>humedecida por la producción de entre 1 y 1,5 litros de saliva al día, si la persona está hidratada. Durante la vida de una persona se generan aproximadamente 43,800 litros.</a:t>
            </a:r>
          </a:p>
        </p:txBody>
      </p:sp>
      <p:pic>
        <p:nvPicPr>
          <p:cNvPr id="10242" name="Picture 2" descr="Resultado de imagen para Saliv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45" y="2061638"/>
            <a:ext cx="5489309" cy="365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21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>
                <a:latin typeface="Baskerville Old Face" panose="02020602080505020303" pitchFamily="18" charset="0"/>
              </a:rPr>
              <a:t>Componentes de la saliva</a:t>
            </a:r>
            <a:endParaRPr lang="es-MX" dirty="0">
              <a:latin typeface="Baskerville Old Face" panose="02020602080505020303" pitchFamily="18" charset="0"/>
            </a:endParaRP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15600" y="1285103"/>
            <a:ext cx="11360800" cy="480673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MX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Agua: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 Representa más del 99 %.</a:t>
            </a:r>
          </a:p>
          <a:p>
            <a:pPr marL="0" indent="0">
              <a:buNone/>
            </a:pPr>
            <a:endParaRPr lang="es-MX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MX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Iones cloruro: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 Activan la </a:t>
            </a:r>
            <a:r>
              <a:rPr lang="es-MX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amilasa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s-MX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salival 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o ptialina.</a:t>
            </a:r>
          </a:p>
          <a:p>
            <a:pPr marL="0" indent="0">
              <a:buNone/>
            </a:pPr>
            <a:endParaRPr lang="es-MX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MX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Bicarbonato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 : Neutralizan el pH de los alimentos ácidos y de la corrosión bacteriana.</a:t>
            </a:r>
          </a:p>
          <a:p>
            <a:pPr>
              <a:buFont typeface="Wingdings" panose="05000000000000000000" pitchFamily="2" charset="2"/>
              <a:buChar char="q"/>
            </a:pPr>
            <a:endParaRPr lang="es-MX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MX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Moco: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 El contenido de </a:t>
            </a:r>
            <a:r>
              <a:rPr lang="es-MX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mucina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,</a:t>
            </a:r>
            <a:r>
              <a:rPr lang="es-MX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glicoproteína fundamental de la saliva</a:t>
            </a:r>
          </a:p>
          <a:p>
            <a:pPr>
              <a:buFont typeface="Wingdings" panose="05000000000000000000" pitchFamily="2" charset="2"/>
              <a:buChar char="q"/>
            </a:pPr>
            <a:endParaRPr lang="es-MX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MX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Lisozima: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 Destruye las bacterias contenidas en los alimentos, protegiendo en parte los </a:t>
            </a:r>
            <a:r>
              <a:rPr lang="es-MX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dientes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 </a:t>
            </a:r>
            <a:r>
              <a:rPr lang="es-MX" dirty="0" smtClean="0">
                <a:solidFill>
                  <a:schemeClr val="tx1"/>
                </a:solidFill>
                <a:latin typeface="Baskerville Old Face" panose="02020602080505020303" pitchFamily="18" charset="0"/>
              </a:rPr>
              <a:t>de 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la caries y de las infecciones.</a:t>
            </a:r>
          </a:p>
          <a:p>
            <a:pPr>
              <a:buFont typeface="Wingdings" panose="05000000000000000000" pitchFamily="2" charset="2"/>
              <a:buChar char="q"/>
            </a:pPr>
            <a:endParaRPr lang="es-MX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MX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Enzimas</a:t>
            </a:r>
          </a:p>
          <a:p>
            <a:pPr>
              <a:buFont typeface="Wingdings" panose="05000000000000000000" pitchFamily="2" charset="2"/>
              <a:buChar char="q"/>
            </a:pPr>
            <a:endParaRPr lang="es-MX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MX" b="1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Estaterina</a:t>
            </a:r>
            <a:endParaRPr lang="es-MX" b="1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s-MX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MX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Otras sustancias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: inmunoglobulinas específicas, </a:t>
            </a:r>
            <a:r>
              <a:rPr lang="es-MX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transferrina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 y </a:t>
            </a:r>
            <a:r>
              <a:rPr lang="es-MX" dirty="0" err="1">
                <a:solidFill>
                  <a:schemeClr val="tx1"/>
                </a:solidFill>
                <a:latin typeface="Baskerville Old Face" panose="02020602080505020303" pitchFamily="18" charset="0"/>
              </a:rPr>
              <a:t>lactoferrina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. </a:t>
            </a:r>
          </a:p>
          <a:p>
            <a:pPr>
              <a:buFont typeface="Wingdings" panose="05000000000000000000" pitchFamily="2" charset="2"/>
              <a:buChar char="q"/>
            </a:pPr>
            <a:endParaRPr lang="es-MX" dirty="0">
              <a:solidFill>
                <a:schemeClr val="tx1"/>
              </a:solidFill>
              <a:latin typeface="Baskerville Old Face" panose="02020602080505020303" pitchFamily="18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MX" b="1" dirty="0">
                <a:solidFill>
                  <a:schemeClr val="tx1"/>
                </a:solidFill>
                <a:latin typeface="Baskerville Old Face" panose="02020602080505020303" pitchFamily="18" charset="0"/>
              </a:rPr>
              <a:t>Calcio:</a:t>
            </a:r>
            <a:r>
              <a:rPr lang="es-MX" dirty="0">
                <a:solidFill>
                  <a:schemeClr val="tx1"/>
                </a:solidFill>
                <a:latin typeface="Baskerville Old Face" panose="02020602080505020303" pitchFamily="18" charset="0"/>
              </a:rPr>
              <a:t> La saliva está saturada de Ca2+, con lo que se evita que los dientes lo pierdan y ayuda a digerir el alimento.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3013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666241"/>
          </a:xfrm>
        </p:spPr>
        <p:txBody>
          <a:bodyPr/>
          <a:lstStyle/>
          <a:p>
            <a:r>
              <a:rPr lang="es-MX" dirty="0" smtClean="0"/>
              <a:t>Disminución de la secreción salival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3200" dirty="0" smtClean="0">
                <a:latin typeface="Baskerville Old Face" panose="02020602080505020303" pitchFamily="18" charset="0"/>
              </a:rPr>
              <a:t>¿Porqué?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b="1" dirty="0"/>
              <a:t>Disminución de </a:t>
            </a:r>
            <a:r>
              <a:rPr lang="es-MX" b="1" dirty="0" smtClean="0"/>
              <a:t>estímulos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b="1" dirty="0" smtClean="0"/>
              <a:t>Trastornos </a:t>
            </a:r>
            <a:r>
              <a:rPr lang="es-MX" b="1" dirty="0"/>
              <a:t>de las vías </a:t>
            </a:r>
            <a:r>
              <a:rPr lang="es-MX" b="1" dirty="0" smtClean="0"/>
              <a:t>eferentes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b="1" dirty="0" smtClean="0"/>
              <a:t>Trastornos </a:t>
            </a:r>
            <a:r>
              <a:rPr lang="es-MX" b="1" dirty="0"/>
              <a:t>propios de las glándulas </a:t>
            </a:r>
            <a:r>
              <a:rPr lang="es-MX" b="1" dirty="0" smtClean="0"/>
              <a:t>salivales</a:t>
            </a:r>
            <a:r>
              <a:rPr lang="es-MX" dirty="0" smtClean="0"/>
              <a:t>.</a:t>
            </a:r>
            <a:endParaRPr lang="es-MX" dirty="0"/>
          </a:p>
          <a:p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sz="half" idx="2"/>
          </p:nvPr>
        </p:nvSpPr>
        <p:spPr>
          <a:xfrm>
            <a:off x="457200" y="2463800"/>
            <a:ext cx="3200400" cy="3841404"/>
          </a:xfrm>
        </p:spPr>
        <p:txBody>
          <a:bodyPr>
            <a:normAutofit/>
          </a:bodyPr>
          <a:lstStyle/>
          <a:p>
            <a:r>
              <a:rPr lang="es-MX" sz="2000" dirty="0">
                <a:latin typeface="Baskerville Old Face" panose="02020602080505020303" pitchFamily="18" charset="0"/>
              </a:rPr>
              <a:t>La xerostomía es el síntoma </a:t>
            </a:r>
            <a:r>
              <a:rPr lang="es-MX" sz="2000" dirty="0" smtClean="0">
                <a:latin typeface="Baskerville Old Face" panose="02020602080505020303" pitchFamily="18" charset="0"/>
              </a:rPr>
              <a:t>de </a:t>
            </a:r>
            <a:r>
              <a:rPr lang="es-MX" sz="2000" dirty="0">
                <a:latin typeface="Baskerville Old Face" panose="02020602080505020303" pitchFamily="18" charset="0"/>
              </a:rPr>
              <a:t>sequedad de la boca por mal funcionamiento de las glándulas salivales.</a:t>
            </a:r>
          </a:p>
        </p:txBody>
      </p:sp>
      <p:pic>
        <p:nvPicPr>
          <p:cNvPr id="11266" name="Picture 2" descr="Xerostomia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63" y="3950768"/>
            <a:ext cx="2039937" cy="272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Resultado de imagen para porque disminuye la sali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988944"/>
            <a:ext cx="57150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2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323341"/>
          </a:xfrm>
        </p:spPr>
        <p:txBody>
          <a:bodyPr/>
          <a:lstStyle/>
          <a:p>
            <a:r>
              <a:rPr lang="es-MX" dirty="0" smtClean="0"/>
              <a:t>Aumento en la secreción salival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2044700"/>
            <a:ext cx="3200400" cy="4260504"/>
          </a:xfrm>
        </p:spPr>
        <p:txBody>
          <a:bodyPr>
            <a:normAutofit/>
          </a:bodyPr>
          <a:lstStyle/>
          <a:p>
            <a:r>
              <a:rPr lang="es-MX" sz="2400" dirty="0">
                <a:latin typeface="Baskerville Old Face" panose="02020602080505020303" pitchFamily="18" charset="0"/>
              </a:rPr>
              <a:t>Sialorrea es la excesiva producción de </a:t>
            </a:r>
            <a:r>
              <a:rPr lang="es-MX" sz="2400" dirty="0" smtClean="0">
                <a:latin typeface="Baskerville Old Face" panose="02020602080505020303" pitchFamily="18" charset="0"/>
              </a:rPr>
              <a:t>saliva</a:t>
            </a:r>
            <a:r>
              <a:rPr lang="es-MX" sz="2400" dirty="0">
                <a:latin typeface="Baskerville Old Face" panose="02020602080505020303" pitchFamily="18" charset="0"/>
              </a:rPr>
              <a:t>.</a:t>
            </a:r>
          </a:p>
        </p:txBody>
      </p:sp>
      <p:pic>
        <p:nvPicPr>
          <p:cNvPr id="12292" name="Picture 4" descr="Resultado de imagen para sialorre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89" y="3000728"/>
            <a:ext cx="3699021" cy="234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292600" y="1317535"/>
            <a:ext cx="73025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400" dirty="0">
                <a:latin typeface="Baskerville Old Face" panose="02020602080505020303" pitchFamily="18" charset="0"/>
              </a:rPr>
              <a:t>¿Por qué?</a:t>
            </a:r>
          </a:p>
          <a:p>
            <a:r>
              <a:rPr lang="es-MX" sz="2400" dirty="0">
                <a:latin typeface="Baskerville Old Face" panose="02020602080505020303" pitchFamily="18" charset="0"/>
              </a:rPr>
              <a:t>Puede producirse a partir de una estimulación parasimpática excesiva; sin embargo, se considera un signo orientativo de una enfermedad del tracto gastrointestinal superior</a:t>
            </a:r>
          </a:p>
        </p:txBody>
      </p:sp>
      <p:pic>
        <p:nvPicPr>
          <p:cNvPr id="12" name="Picture 10" descr="Resultado de imagen para sialorre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804" y="3256527"/>
            <a:ext cx="5645695" cy="29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48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84997"/>
          </a:xfrm>
        </p:spPr>
        <p:txBody>
          <a:bodyPr>
            <a:noAutofit/>
          </a:bodyPr>
          <a:lstStyle/>
          <a:p>
            <a:pPr algn="ctr"/>
            <a:r>
              <a:rPr lang="es-MX" dirty="0" smtClean="0">
                <a:latin typeface="Baskerville Old Face" panose="02020602080505020303" pitchFamily="18" charset="0"/>
              </a:rPr>
              <a:t>Funciones de la saliva</a:t>
            </a:r>
            <a:endParaRPr lang="es-MX" dirty="0">
              <a:latin typeface="Baskerville Old Face" panose="02020602080505020303" pitchFamily="18" charset="0"/>
            </a:endParaRP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Digestivas</a:t>
            </a:r>
            <a:endParaRPr lang="es-MX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Hidratar alimentos y facilitar la formación del bolo alimentico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Facilitar la masticación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Deglución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Permite el sentido del gusto</a:t>
            </a:r>
          </a:p>
          <a:p>
            <a:pPr>
              <a:buFont typeface="Wingdings" panose="05000000000000000000" pitchFamily="2" charset="2"/>
              <a:buChar char="q"/>
            </a:pPr>
            <a:endParaRPr lang="es-MX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 smtClean="0"/>
              <a:t>No digestivas</a:t>
            </a:r>
            <a:endParaRPr lang="es-MX" dirty="0"/>
          </a:p>
        </p:txBody>
      </p:sp>
      <p:sp>
        <p:nvSpPr>
          <p:cNvPr id="9" name="Marcador de contenido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Lubricar y proteger tejidos orales duros y blandos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Lubricar y proteger la mucosa faríngea y </a:t>
            </a:r>
            <a:r>
              <a:rPr lang="es-MX" dirty="0" err="1" smtClean="0"/>
              <a:t>esófagica</a:t>
            </a:r>
            <a:endParaRPr lang="es-MX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Limpiar mucosas y dientes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Permite la fonación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MX" dirty="0" smtClean="0"/>
              <a:t>Neutralizar ácidos orales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6747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1564641"/>
          </a:xfrm>
        </p:spPr>
        <p:txBody>
          <a:bodyPr/>
          <a:lstStyle/>
          <a:p>
            <a:r>
              <a:rPr lang="es-MX" dirty="0" smtClean="0"/>
              <a:t>Enzimas digestivas salivales</a:t>
            </a:r>
            <a:endParaRPr lang="es-MX" dirty="0"/>
          </a:p>
        </p:txBody>
      </p:sp>
      <p:sp>
        <p:nvSpPr>
          <p:cNvPr id="9" name="Marcador de texto 8"/>
          <p:cNvSpPr>
            <a:spLocks noGrp="1"/>
          </p:cNvSpPr>
          <p:nvPr>
            <p:ph type="body" sz="half" idx="2"/>
          </p:nvPr>
        </p:nvSpPr>
        <p:spPr>
          <a:xfrm>
            <a:off x="279400" y="2286000"/>
            <a:ext cx="3378200" cy="4019204"/>
          </a:xfrm>
        </p:spPr>
        <p:txBody>
          <a:bodyPr>
            <a:normAutofit/>
          </a:bodyPr>
          <a:lstStyle/>
          <a:p>
            <a:r>
              <a:rPr lang="es-MX" sz="2400" dirty="0"/>
              <a:t>Las enzimas presentes en la cavidad oral </a:t>
            </a:r>
            <a:r>
              <a:rPr lang="es-MX" sz="2400" dirty="0" smtClean="0"/>
              <a:t>son: La </a:t>
            </a:r>
            <a:r>
              <a:rPr lang="es-MX" sz="2400" dirty="0"/>
              <a:t>amilasa salival que hidroliza al almidón, la </a:t>
            </a:r>
            <a:r>
              <a:rPr lang="es-MX" sz="2400" dirty="0" smtClean="0"/>
              <a:t>lisozima y lipasa lingual.</a:t>
            </a:r>
            <a:endParaRPr lang="es-MX" sz="2400" dirty="0"/>
          </a:p>
        </p:txBody>
      </p:sp>
      <p:pic>
        <p:nvPicPr>
          <p:cNvPr id="13314" name="Picture 2" descr="Resultado de imagen para enzimas digestivas salivale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981" b="44127"/>
          <a:stretch/>
        </p:blipFill>
        <p:spPr bwMode="auto">
          <a:xfrm>
            <a:off x="4537355" y="1500680"/>
            <a:ext cx="7260945" cy="369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32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62000" y="304800"/>
            <a:ext cx="10515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ETAPAS DEL PROCESO DIGESTIVO</a:t>
            </a:r>
          </a:p>
          <a:p>
            <a:endParaRPr lang="es-MX" dirty="0"/>
          </a:p>
          <a:p>
            <a:pPr algn="just"/>
            <a:r>
              <a:rPr lang="es-MX" dirty="0"/>
              <a:t>La deglución es un proceso </a:t>
            </a:r>
            <a:r>
              <a:rPr lang="es-MX" dirty="0" err="1"/>
              <a:t>sensoriomotor</a:t>
            </a:r>
            <a:r>
              <a:rPr lang="es-MX" dirty="0"/>
              <a:t> neuromuscular complejo que coordina la contracción/relajación bilateral de los </a:t>
            </a:r>
            <a:r>
              <a:rPr lang="es-MX" dirty="0" smtClean="0"/>
              <a:t>músculos </a:t>
            </a:r>
            <a:r>
              <a:rPr lang="es-MX" dirty="0"/>
              <a:t>de la boca, </a:t>
            </a:r>
            <a:r>
              <a:rPr lang="es-MX" dirty="0" smtClean="0"/>
              <a:t>lengua, laringe, </a:t>
            </a:r>
            <a:r>
              <a:rPr lang="es-MX" dirty="0"/>
              <a:t>faringe y </a:t>
            </a:r>
            <a:r>
              <a:rPr lang="es-MX" dirty="0" smtClean="0"/>
              <a:t>esófago, </a:t>
            </a:r>
            <a:r>
              <a:rPr lang="es-MX" dirty="0"/>
              <a:t>mediante el cual los alimentos procedentes de la boca transitan por la faringe y </a:t>
            </a:r>
            <a:r>
              <a:rPr lang="es-MX" dirty="0" smtClean="0"/>
              <a:t>esófago, </a:t>
            </a:r>
            <a:r>
              <a:rPr lang="es-MX" dirty="0"/>
              <a:t>en su camino al </a:t>
            </a:r>
            <a:r>
              <a:rPr lang="es-MX" dirty="0" smtClean="0"/>
              <a:t>estomago</a:t>
            </a:r>
          </a:p>
          <a:p>
            <a:pPr algn="just"/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59" y="1731748"/>
            <a:ext cx="7143750" cy="4350397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827819" y="2639474"/>
            <a:ext cx="33250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/>
              <a:t>En el proceso de la deglución normal se identifican cuatro etapas, las dos primeras corresponden a la etapas preparatoria oral y oral, ambas voluntarias; la tercera o </a:t>
            </a:r>
            <a:r>
              <a:rPr lang="es-MX" dirty="0" smtClean="0"/>
              <a:t>faríngea, y la </a:t>
            </a:r>
            <a:r>
              <a:rPr lang="es-MX" dirty="0"/>
              <a:t>cuarta o </a:t>
            </a:r>
            <a:r>
              <a:rPr lang="es-MX" dirty="0" smtClean="0"/>
              <a:t>esofágica.</a:t>
            </a:r>
            <a:r>
              <a:rPr lang="es-MX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9543598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415600" y="612140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FF0000"/>
                </a:solidFill>
              </a:rPr>
              <a:t>Etapas del proceso digestivo</a:t>
            </a:r>
          </a:p>
        </p:txBody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415600" y="2404400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dirty="0">
                <a:solidFill>
                  <a:srgbClr val="4A86E8"/>
                </a:solidFill>
              </a:rPr>
              <a:t>1.-Masticación:</a:t>
            </a:r>
            <a:r>
              <a:rPr lang="es" sz="18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El proceso digestivo comienza en la boca, donde los alimentos son triturados por la acción de los dientes y sometidos a la acción de la saliva, se forma el bolo alimenticio.</a:t>
            </a:r>
          </a:p>
          <a:p>
            <a:pPr>
              <a:buNone/>
            </a:pPr>
            <a:r>
              <a:rPr lang="es" sz="18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Participan:</a:t>
            </a:r>
          </a:p>
          <a:p>
            <a:pPr marL="609585" indent="-419090">
              <a:buClr>
                <a:srgbClr val="333333"/>
              </a:buClr>
              <a:buSzPct val="96428"/>
              <a:buFont typeface="Arial"/>
              <a:buChar char="➔"/>
            </a:pPr>
            <a:r>
              <a:rPr lang="es" sz="18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Dientes</a:t>
            </a:r>
          </a:p>
          <a:p>
            <a:pPr marL="609585" indent="-419090">
              <a:buClr>
                <a:srgbClr val="333333"/>
              </a:buClr>
              <a:buSzPct val="96428"/>
              <a:buFont typeface="Arial"/>
              <a:buChar char="➔"/>
            </a:pPr>
            <a:r>
              <a:rPr lang="es" sz="18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Saliva (amilasa)</a:t>
            </a:r>
          </a:p>
          <a:p>
            <a:pPr marL="609585" indent="-419090">
              <a:buClr>
                <a:srgbClr val="333333"/>
              </a:buClr>
              <a:buSzPct val="96428"/>
              <a:buFont typeface="Arial"/>
              <a:buChar char="➔"/>
            </a:pPr>
            <a:r>
              <a:rPr lang="es" sz="18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Lengua</a:t>
            </a:r>
          </a:p>
          <a:p>
            <a:pPr marL="609585" indent="-419090">
              <a:buClr>
                <a:srgbClr val="333333"/>
              </a:buClr>
              <a:buSzPct val="96428"/>
              <a:buFont typeface="Arial"/>
              <a:buChar char="➔"/>
            </a:pPr>
            <a:r>
              <a:rPr lang="es" sz="18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Mandíbula</a:t>
            </a:r>
          </a:p>
          <a:p>
            <a:pPr>
              <a:buNone/>
            </a:pPr>
            <a:endParaRPr dirty="0">
              <a:solidFill>
                <a:srgbClr val="4A86E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15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235491" y="1223040"/>
            <a:ext cx="6941164" cy="58524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sz="3200" dirty="0">
                <a:solidFill>
                  <a:srgbClr val="4A86E8"/>
                </a:solidFill>
              </a:rPr>
              <a:t>Bolo alimenticio: </a:t>
            </a:r>
          </a:p>
          <a:p>
            <a:pPr>
              <a:buNone/>
            </a:pPr>
            <a:r>
              <a:rPr lang="es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 el resultado de la trituración del alimento por los molares y premolares mediante el proceso de masticación, al que se añade la insalivación, la cual inicia, la degradación de los carbohidratos presentes en el alimento.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6390" y="1878835"/>
            <a:ext cx="2965032" cy="4212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2896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8618" y="515158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dirty="0"/>
              <a:t>Muscúlos de la masticación</a:t>
            </a:r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415600" y="2179796"/>
            <a:ext cx="113608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endParaRPr dirty="0">
              <a:latin typeface="Bree Serif"/>
              <a:ea typeface="Bree Serif"/>
              <a:cs typeface="Bree Serif"/>
              <a:sym typeface="Bree Serif"/>
            </a:endParaRPr>
          </a:p>
          <a:p>
            <a:pPr>
              <a:buNone/>
            </a:pPr>
            <a:r>
              <a:rPr lang="es" dirty="0" smtClean="0">
                <a:latin typeface="Bree Serif"/>
                <a:ea typeface="Bree Serif"/>
                <a:cs typeface="Bree Serif"/>
                <a:sym typeface="Bree Serif"/>
              </a:rPr>
              <a:t>Para </a:t>
            </a:r>
            <a:r>
              <a:rPr lang="es" dirty="0">
                <a:latin typeface="Bree Serif"/>
                <a:ea typeface="Bree Serif"/>
                <a:cs typeface="Bree Serif"/>
                <a:sym typeface="Bree Serif"/>
              </a:rPr>
              <a:t>el proceso de masticacion utillizamos </a:t>
            </a:r>
          </a:p>
          <a:p>
            <a:pPr>
              <a:buNone/>
            </a:pPr>
            <a:r>
              <a:rPr lang="es" dirty="0">
                <a:latin typeface="Bree Serif"/>
                <a:ea typeface="Bree Serif"/>
                <a:cs typeface="Bree Serif"/>
                <a:sym typeface="Bree Serif"/>
              </a:rPr>
              <a:t>principalmente cuatro muscúlos</a:t>
            </a:r>
            <a:r>
              <a:rPr lang="es" dirty="0" smtClean="0">
                <a:latin typeface="Bree Serif"/>
                <a:ea typeface="Bree Serif"/>
                <a:cs typeface="Bree Serif"/>
                <a:sym typeface="Bree Serif"/>
              </a:rPr>
              <a:t>:</a:t>
            </a:r>
          </a:p>
          <a:p>
            <a:endParaRPr lang="es" dirty="0">
              <a:latin typeface="Bree Serif"/>
              <a:ea typeface="Bree Serif"/>
              <a:cs typeface="Bree Serif"/>
              <a:sym typeface="Bree Serif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s-MX" dirty="0" smtClean="0">
                <a:latin typeface="Bree Serif"/>
                <a:ea typeface="Bree Serif"/>
                <a:cs typeface="Bree Serif"/>
                <a:sym typeface="Bree Serif"/>
              </a:rPr>
              <a:t>T</a:t>
            </a:r>
            <a:r>
              <a:rPr lang="es" dirty="0" smtClean="0">
                <a:latin typeface="Bree Serif"/>
                <a:ea typeface="Bree Serif"/>
                <a:cs typeface="Bree Serif"/>
                <a:sym typeface="Bree Serif"/>
              </a:rPr>
              <a:t>emporal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 smtClean="0">
                <a:latin typeface="Bree Serif"/>
                <a:ea typeface="Bree Serif"/>
                <a:cs typeface="Bree Serif"/>
                <a:sym typeface="Bree Serif"/>
              </a:rPr>
              <a:t>M</a:t>
            </a:r>
            <a:r>
              <a:rPr lang="es" dirty="0" smtClean="0">
                <a:latin typeface="Bree Serif"/>
                <a:ea typeface="Bree Serif"/>
                <a:cs typeface="Bree Serif"/>
                <a:sym typeface="Bree Serif"/>
              </a:rPr>
              <a:t>asetero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 smtClean="0">
                <a:latin typeface="Bree Serif"/>
                <a:ea typeface="Bree Serif"/>
                <a:cs typeface="Bree Serif"/>
                <a:sym typeface="Bree Serif"/>
              </a:rPr>
              <a:t>P</a:t>
            </a:r>
            <a:r>
              <a:rPr lang="es" dirty="0" smtClean="0">
                <a:latin typeface="Bree Serif"/>
                <a:ea typeface="Bree Serif"/>
                <a:cs typeface="Bree Serif"/>
                <a:sym typeface="Bree Serif"/>
              </a:rPr>
              <a:t>terigoideo interno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dirty="0" smtClean="0">
                <a:latin typeface="Bree Serif"/>
                <a:ea typeface="Bree Serif"/>
                <a:cs typeface="Bree Serif"/>
                <a:sym typeface="Bree Serif"/>
              </a:rPr>
              <a:t>P</a:t>
            </a:r>
            <a:r>
              <a:rPr lang="es" dirty="0" smtClean="0">
                <a:latin typeface="Bree Serif"/>
                <a:ea typeface="Bree Serif"/>
                <a:cs typeface="Bree Serif"/>
                <a:sym typeface="Bree Serif"/>
              </a:rPr>
              <a:t>terigoideo externo</a:t>
            </a:r>
          </a:p>
          <a:p>
            <a:pPr marL="0" indent="0">
              <a:buNone/>
            </a:pPr>
            <a:endParaRPr lang="es" dirty="0" smtClean="0">
              <a:latin typeface="Bree Serif"/>
              <a:ea typeface="Bree Serif"/>
              <a:cs typeface="Bree Serif"/>
              <a:sym typeface="Bree Serif"/>
            </a:endParaRPr>
          </a:p>
          <a:p>
            <a:pPr>
              <a:buNone/>
            </a:pPr>
            <a:endParaRPr lang="es" dirty="0">
              <a:latin typeface="Bree Serif"/>
              <a:ea typeface="Bree Serif"/>
              <a:cs typeface="Bree Serif"/>
              <a:sym typeface="Bree Serif"/>
            </a:endParaRPr>
          </a:p>
          <a:p>
            <a:pPr>
              <a:buNone/>
            </a:pPr>
            <a:endParaRPr lang="es" dirty="0">
              <a:latin typeface="Bree Serif"/>
              <a:ea typeface="Bree Serif"/>
              <a:cs typeface="Bree Serif"/>
              <a:sym typeface="Bree Serif"/>
            </a:endParaRPr>
          </a:p>
          <a:p>
            <a:pPr>
              <a:buNone/>
            </a:pPr>
            <a:endParaRPr dirty="0"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266" name="Shape 266" descr="Digestivo-0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6429" y="2179796"/>
            <a:ext cx="2698632" cy="2911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679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653667" y="0"/>
            <a:ext cx="10814400" cy="12740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 algn="ctr"/>
            <a:r>
              <a:rPr lang="es" sz="6000" dirty="0">
                <a:latin typeface="Gill Sans MT Condensed" panose="020B0506020104020203" pitchFamily="34" charset="0"/>
              </a:rPr>
              <a:t>Aspectos Anatómicos de la Boca 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667" y="1274000"/>
            <a:ext cx="4796171" cy="4719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l="15053" t="15112" r="8802" b="17841"/>
          <a:stretch/>
        </p:blipFill>
        <p:spPr>
          <a:xfrm>
            <a:off x="6226314" y="1274000"/>
            <a:ext cx="5241753" cy="46152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806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45" y="1089745"/>
            <a:ext cx="4265170" cy="460233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37310" y="263236"/>
            <a:ext cx="6761018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smtClean="0">
                <a:latin typeface="Gill Sans MT Condensed" panose="020B0506020104020203" pitchFamily="34" charset="0"/>
              </a:rPr>
              <a:t>FORMACION DEL BOLO ALIMENTICIO</a:t>
            </a:r>
          </a:p>
          <a:p>
            <a:endParaRPr lang="es-MX" sz="2000" dirty="0"/>
          </a:p>
          <a:p>
            <a:pPr algn="just"/>
            <a:r>
              <a:rPr lang="es-MX" sz="2000" b="1" dirty="0"/>
              <a:t>La comida triturada y mezclada con saliva forma el bolo alimenticio</a:t>
            </a:r>
            <a:r>
              <a:rPr lang="es-MX" sz="2000" dirty="0"/>
              <a:t>. Una vez que el nervio lingual percibe que el bolo alimenticio está listo para ser tragado, se empuja con la lengua hacia la </a:t>
            </a:r>
            <a:r>
              <a:rPr lang="es-MX" sz="2000" dirty="0" smtClean="0"/>
              <a:t>garganta. </a:t>
            </a:r>
          </a:p>
          <a:p>
            <a:pPr algn="just"/>
            <a:r>
              <a:rPr lang="es-MX" sz="2000" dirty="0"/>
              <a:t>El paso del bolo alimenticio desde la boca hacia la faringe se llama deglución</a:t>
            </a:r>
            <a:r>
              <a:rPr lang="es-MX" sz="2000" dirty="0" smtClean="0"/>
              <a:t>.</a:t>
            </a:r>
          </a:p>
          <a:p>
            <a:pPr algn="just"/>
            <a:r>
              <a:rPr lang="es-MX" sz="2000" dirty="0" smtClean="0"/>
              <a:t>Se divide en dos partes:</a:t>
            </a:r>
          </a:p>
          <a:p>
            <a:pPr algn="just"/>
            <a:endParaRPr lang="es-MX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/>
              <a:t>Acto voluntario: </a:t>
            </a:r>
            <a:r>
              <a:rPr lang="es-MX" sz="2000" dirty="0"/>
              <a:t> La lengua actúa sobre el alimento "empujándolo" hacia la faringe, ya ensalivado para pasar de forma más fácil</a:t>
            </a:r>
            <a:r>
              <a:rPr lang="es-MX" sz="20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MX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000" dirty="0" smtClean="0"/>
              <a:t>Acto involuntario: </a:t>
            </a:r>
            <a:r>
              <a:rPr lang="es-MX" sz="2000" dirty="0"/>
              <a:t>Corresponde al conjunto de movimientos peristálticos que impulsan al bolo alimenticio para que éste pueda entrar a la Garganta y luego al estómago y puedan seguir los procesos </a:t>
            </a:r>
            <a:r>
              <a:rPr lang="es-MX" sz="2000" dirty="0" smtClean="0"/>
              <a:t>digestivos.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30278865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510146" y="540327"/>
            <a:ext cx="932410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 smtClean="0">
                <a:latin typeface="Gill Sans MT Condensed" panose="020B0506020104020203" pitchFamily="34" charset="0"/>
              </a:rPr>
              <a:t>DESARROLLO DE LA DEGLUCIÓN</a:t>
            </a:r>
          </a:p>
          <a:p>
            <a:endParaRPr lang="es-MX" dirty="0"/>
          </a:p>
          <a:p>
            <a:endParaRPr lang="es-MX" sz="2000" dirty="0" smtClean="0"/>
          </a:p>
          <a:p>
            <a:r>
              <a:rPr lang="es-MX" sz="2000" dirty="0" smtClean="0"/>
              <a:t>La</a:t>
            </a:r>
            <a:r>
              <a:rPr lang="es-MX" sz="2000" dirty="0"/>
              <a:t> función embriológica deglutoria se define a </a:t>
            </a:r>
            <a:r>
              <a:rPr lang="es-MX" sz="2000" dirty="0" smtClean="0"/>
              <a:t>la 6° semanas </a:t>
            </a:r>
            <a:r>
              <a:rPr lang="es-MX" sz="2000" dirty="0"/>
              <a:t>de gestación.</a:t>
            </a:r>
          </a:p>
          <a:p>
            <a:endParaRPr lang="es-MX" sz="2000" dirty="0"/>
          </a:p>
          <a:p>
            <a:r>
              <a:rPr lang="es-MX" sz="2000" dirty="0"/>
              <a:t>También se plantea que el feto deglute líquido amniótico a las </a:t>
            </a:r>
            <a:r>
              <a:rPr lang="es-MX" sz="2000" dirty="0" smtClean="0"/>
              <a:t>12 semanas </a:t>
            </a:r>
            <a:r>
              <a:rPr lang="es-MX" sz="2000" dirty="0"/>
              <a:t>de edad gestacional</a:t>
            </a:r>
          </a:p>
          <a:p>
            <a:endParaRPr lang="es-MX" sz="2000" dirty="0"/>
          </a:p>
          <a:p>
            <a:r>
              <a:rPr lang="es-MX" sz="2000" dirty="0"/>
              <a:t>La succión del neonato con fines nutritivos se </a:t>
            </a:r>
            <a:r>
              <a:rPr lang="es-MX" sz="2000" dirty="0" smtClean="0"/>
              <a:t>establece aproximadamente </a:t>
            </a:r>
            <a:r>
              <a:rPr lang="es-MX" sz="2000" dirty="0"/>
              <a:t>a las 34 semanas de edad gestacional </a:t>
            </a:r>
          </a:p>
          <a:p>
            <a:endParaRPr lang="es-MX" sz="2000" dirty="0"/>
          </a:p>
          <a:p>
            <a:r>
              <a:rPr lang="es-MX" sz="2000" dirty="0"/>
              <a:t>El feto inicia movimientos de succión y deglución desde las </a:t>
            </a:r>
            <a:r>
              <a:rPr lang="es-MX" sz="2000" dirty="0" smtClean="0"/>
              <a:t>semanas 13 </a:t>
            </a:r>
            <a:r>
              <a:rPr lang="es-MX" sz="2000" dirty="0"/>
              <a:t>y 16 de gestación. Estos movimientos son precursores </a:t>
            </a:r>
            <a:r>
              <a:rPr lang="es-MX" sz="2000" dirty="0" smtClean="0"/>
              <a:t>importantes de </a:t>
            </a:r>
            <a:r>
              <a:rPr lang="es-MX" sz="2000" dirty="0"/>
              <a:t>la respiración y la deglución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999421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955530" y="3768436"/>
            <a:ext cx="10626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latin typeface="Gill Sans MT" panose="020B0502020104020203" pitchFamily="34" charset="0"/>
              </a:rPr>
              <a:t>La musculatura de la cavidad oral, faringe, EES y la porción cervical del esófago es estriada y está directamente inervada por </a:t>
            </a:r>
            <a:r>
              <a:rPr lang="es-MX" dirty="0" err="1">
                <a:latin typeface="Gill Sans MT" panose="020B0502020104020203" pitchFamily="34" charset="0"/>
              </a:rPr>
              <a:t>motoneuronas</a:t>
            </a:r>
            <a:r>
              <a:rPr lang="es-MX" dirty="0">
                <a:latin typeface="Gill Sans MT" panose="020B0502020104020203" pitchFamily="34" charset="0"/>
              </a:rPr>
              <a:t> de los nervios </a:t>
            </a:r>
            <a:r>
              <a:rPr lang="es-MX" dirty="0" smtClean="0">
                <a:latin typeface="Gill Sans MT" panose="020B0502020104020203" pitchFamily="34" charset="0"/>
              </a:rPr>
              <a:t>craneales</a:t>
            </a:r>
          </a:p>
          <a:p>
            <a:endParaRPr lang="es-MX" dirty="0">
              <a:latin typeface="Gill Sans MT" panose="020B0502020104020203" pitchFamily="34" charset="0"/>
            </a:endParaRPr>
          </a:p>
          <a:p>
            <a:r>
              <a:rPr lang="es-MX" dirty="0">
                <a:latin typeface="Gill Sans MT" panose="020B0502020104020203" pitchFamily="34" charset="0"/>
              </a:rPr>
              <a:t> Durante la deglución, la respiración es inhibida por el SNC</a:t>
            </a:r>
            <a:r>
              <a:rPr lang="es-MX" dirty="0" smtClean="0">
                <a:latin typeface="Gill Sans MT" panose="020B0502020104020203" pitchFamily="34" charset="0"/>
              </a:rPr>
              <a:t>.</a:t>
            </a:r>
          </a:p>
          <a:p>
            <a:endParaRPr lang="es-MX" dirty="0" smtClean="0">
              <a:latin typeface="Gill Sans MT" panose="020B0502020104020203" pitchFamily="34" charset="0"/>
            </a:endParaRPr>
          </a:p>
          <a:p>
            <a:r>
              <a:rPr lang="es-MX" dirty="0" smtClean="0">
                <a:latin typeface="Gill Sans MT" panose="020B0502020104020203" pitchFamily="34" charset="0"/>
              </a:rPr>
              <a:t>Los </a:t>
            </a:r>
            <a:r>
              <a:rPr lang="es-MX" dirty="0">
                <a:latin typeface="Gill Sans MT" panose="020B0502020104020203" pitchFamily="34" charset="0"/>
              </a:rPr>
              <a:t>músculos de la cavidad oral están inervados por los pares craneales trigémino (V) y facial (VII), y los de la lengua por el hipogloso (XII</a:t>
            </a:r>
            <a:r>
              <a:rPr lang="es-MX" dirty="0" smtClean="0">
                <a:latin typeface="Gill Sans MT" panose="020B0502020104020203" pitchFamily="34" charset="0"/>
              </a:rPr>
              <a:t>).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12" y="313025"/>
            <a:ext cx="9725024" cy="28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9229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99309" y="1085165"/>
            <a:ext cx="878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3600" dirty="0" smtClean="0">
                <a:latin typeface="Gill Sans MT Condensed" panose="020B0506020104020203" pitchFamily="34" charset="0"/>
              </a:rPr>
              <a:t>FISIOPATOLOGÍA DE LA BOCA</a:t>
            </a:r>
            <a:endParaRPr lang="es-MX" sz="3600" dirty="0">
              <a:latin typeface="Gill Sans MT Condensed" panose="020B0506020104020203" pitchFamily="34" charset="0"/>
            </a:endParaRPr>
          </a:p>
        </p:txBody>
      </p:sp>
      <p:pic>
        <p:nvPicPr>
          <p:cNvPr id="1026" name="Picture 2" descr="Imagen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58292"/>
            <a:ext cx="8059393" cy="351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419" y="244549"/>
            <a:ext cx="4604812" cy="2327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leucoplasi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787" y="2689802"/>
            <a:ext cx="4535540" cy="335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7526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521196" y="273572"/>
            <a:ext cx="11360800" cy="10680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s" dirty="0">
                <a:solidFill>
                  <a:srgbClr val="00B050"/>
                </a:solidFill>
                <a:latin typeface="Gill Sans MT Condensed" panose="020B0506020104020203" pitchFamily="34" charset="0"/>
              </a:rPr>
              <a:t>Divisiones de la Boca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7331077" y="3952573"/>
            <a:ext cx="5333200" cy="445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>
              <a:buNone/>
            </a:pPr>
            <a:r>
              <a:rPr lang="es" sz="2400" dirty="0" smtClean="0">
                <a:solidFill>
                  <a:srgbClr val="00B050"/>
                </a:solidFill>
                <a:latin typeface="Bree Serif"/>
                <a:ea typeface="Bree Serif"/>
                <a:cs typeface="Bree Serif"/>
                <a:sym typeface="Bree Serif"/>
              </a:rPr>
              <a:t>   Los </a:t>
            </a:r>
            <a:r>
              <a:rPr lang="es" sz="2400" dirty="0">
                <a:solidFill>
                  <a:srgbClr val="00B050"/>
                </a:solidFill>
                <a:latin typeface="Bree Serif"/>
                <a:ea typeface="Bree Serif"/>
                <a:cs typeface="Bree Serif"/>
                <a:sym typeface="Bree Serif"/>
              </a:rPr>
              <a:t>arcos alveodentales la subdividen en una porción anterolateral; el vestíbulo y la porción interior: cavidad oral.</a:t>
            </a:r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l="3391" t="4709" r="10519" b="5579"/>
          <a:stretch/>
        </p:blipFill>
        <p:spPr>
          <a:xfrm>
            <a:off x="411482" y="1099314"/>
            <a:ext cx="6624532" cy="5182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1623" y="148881"/>
            <a:ext cx="3556000" cy="332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963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759</TotalTime>
  <Words>2563</Words>
  <Application>Microsoft Office PowerPoint</Application>
  <PresentationFormat>Panorámica</PresentationFormat>
  <Paragraphs>370</Paragraphs>
  <Slides>83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83</vt:i4>
      </vt:variant>
    </vt:vector>
  </HeadingPairs>
  <TitlesOfParts>
    <vt:vector size="95" baseType="lpstr">
      <vt:lpstr>Amatic SC</vt:lpstr>
      <vt:lpstr>Arial</vt:lpstr>
      <vt:lpstr>Arial Rounded MT Bold</vt:lpstr>
      <vt:lpstr>Baskerville Old Face</vt:lpstr>
      <vt:lpstr>Bree Serif</vt:lpstr>
      <vt:lpstr>Calibri</vt:lpstr>
      <vt:lpstr>Calibri Light</vt:lpstr>
      <vt:lpstr>Courier New</vt:lpstr>
      <vt:lpstr>Gill Sans MT</vt:lpstr>
      <vt:lpstr>Gill Sans MT Condensed</vt:lpstr>
      <vt:lpstr>Wingdings</vt:lpstr>
      <vt:lpstr>Retrospección</vt:lpstr>
      <vt:lpstr>Boca </vt:lpstr>
      <vt:lpstr>¿Qué es la boca?</vt:lpstr>
      <vt:lpstr>Etapas del proceso digestivo en las que participa la boca</vt:lpstr>
      <vt:lpstr>Funciones digestivas que realiza la boca</vt:lpstr>
      <vt:lpstr>Masticación</vt:lpstr>
      <vt:lpstr>Deglución</vt:lpstr>
      <vt:lpstr>Funciones no digestivas de la boca</vt:lpstr>
      <vt:lpstr>Aspectos Anatómicos de la Boca </vt:lpstr>
      <vt:lpstr>Divisiones de la Boca</vt:lpstr>
      <vt:lpstr>Presentación de PowerPoint</vt:lpstr>
      <vt:lpstr>Relaciones de la Boca</vt:lpstr>
      <vt:lpstr>Músculos  Masticadores que actúan sobre mandíbula en la articulación temporalmandíbular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Lengua </vt:lpstr>
      <vt:lpstr>Papilas linguales</vt:lpstr>
      <vt:lpstr>Mucosa de la lengua</vt:lpstr>
      <vt:lpstr>Músculos de la lengua</vt:lpstr>
      <vt:lpstr>Presentación de PowerPoint</vt:lpstr>
      <vt:lpstr>Inervación de la lengua</vt:lpstr>
      <vt:lpstr>Vascularización de la lengua</vt:lpstr>
      <vt:lpstr>Venas de lengua</vt:lpstr>
      <vt:lpstr>Drenaje Linfático</vt:lpstr>
      <vt:lpstr>Glándulas salivales mayores</vt:lpstr>
      <vt:lpstr>¿Qué son?</vt:lpstr>
      <vt:lpstr>Presentación de PowerPoint</vt:lpstr>
      <vt:lpstr>Parótida</vt:lpstr>
      <vt:lpstr>Submandibular</vt:lpstr>
      <vt:lpstr>Sublingual</vt:lpstr>
      <vt:lpstr>Dientes</vt:lpstr>
      <vt:lpstr>Histología</vt:lpstr>
      <vt:lpstr>Tipos de dientes y su función</vt:lpstr>
      <vt:lpstr>Presentación de PowerPoint</vt:lpstr>
      <vt:lpstr>Presentación de PowerPoint</vt:lpstr>
      <vt:lpstr>Presentación de PowerPoint</vt:lpstr>
      <vt:lpstr>Arcadas Dentarias</vt:lpstr>
      <vt:lpstr>Presentación de PowerPoint</vt:lpstr>
      <vt:lpstr>Primera Dentición</vt:lpstr>
      <vt:lpstr>Segunda Dentición</vt:lpstr>
      <vt:lpstr>Irrigación </vt:lpstr>
      <vt:lpstr>Presentación de PowerPoint</vt:lpstr>
      <vt:lpstr>Drenaje Linfático</vt:lpstr>
      <vt:lpstr>Saliva</vt:lpstr>
      <vt:lpstr>Componentes de la saliva</vt:lpstr>
      <vt:lpstr>Disminución de la secreción salival</vt:lpstr>
      <vt:lpstr>Aumento en la secreción salival</vt:lpstr>
      <vt:lpstr>Funciones de la saliva</vt:lpstr>
      <vt:lpstr>Enzimas digestivas salivales</vt:lpstr>
      <vt:lpstr>Presentación de PowerPoint</vt:lpstr>
      <vt:lpstr>Etapas del proceso digestivo</vt:lpstr>
      <vt:lpstr>Presentación de PowerPoint</vt:lpstr>
      <vt:lpstr>Muscúlos de la masticación</vt:lpstr>
      <vt:lpstr>Presentación de PowerPoint</vt:lpstr>
      <vt:lpstr>Presentación de PowerPoint</vt:lpstr>
      <vt:lpstr>Presentación de PowerPoint</vt:lpstr>
      <vt:lpstr>Presentación de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Alvaro</dc:creator>
  <cp:lastModifiedBy>Iván .</cp:lastModifiedBy>
  <cp:revision>62</cp:revision>
  <dcterms:created xsi:type="dcterms:W3CDTF">2017-08-22T01:38:27Z</dcterms:created>
  <dcterms:modified xsi:type="dcterms:W3CDTF">2017-08-24T15:37:17Z</dcterms:modified>
</cp:coreProperties>
</file>